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58" r:id="rId4"/>
    <p:sldId id="261" r:id="rId5"/>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4C"/>
    <a:srgbClr val="CCCC00"/>
    <a:srgbClr val="E26714"/>
    <a:srgbClr val="EAF4E4"/>
    <a:srgbClr val="AFD597"/>
    <a:srgbClr val="DAE3F3"/>
    <a:srgbClr val="ECF6FF"/>
    <a:srgbClr val="2F528F"/>
    <a:srgbClr val="B1C5DD"/>
    <a:srgbClr val="3D61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318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F11DBF-AFF7-4A94-AA01-C8E000C6E758}" type="datetimeFigureOut">
              <a:rPr lang="en-GB" smtClean="0"/>
              <a:t>06/11/2024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FB671A-6B10-4B08-A3E3-9A9D602ACA69}" type="slidenum">
              <a:rPr lang="en-GB" smtClean="0"/>
              <a:t>‹#›</a:t>
            </a:fld>
            <a:endParaRPr lang="en-GB"/>
          </a:p>
        </p:txBody>
      </p:sp>
    </p:spTree>
    <p:extLst>
      <p:ext uri="{BB962C8B-B14F-4D97-AF65-F5344CB8AC3E}">
        <p14:creationId xmlns:p14="http://schemas.microsoft.com/office/powerpoint/2010/main" val="2773718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F11DBF-AFF7-4A94-AA01-C8E000C6E758}" type="datetimeFigureOut">
              <a:rPr lang="en-GB" smtClean="0"/>
              <a:t>06/11/2024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FB671A-6B10-4B08-A3E3-9A9D602ACA69}" type="slidenum">
              <a:rPr lang="en-GB" smtClean="0"/>
              <a:t>‹#›</a:t>
            </a:fld>
            <a:endParaRPr lang="en-GB"/>
          </a:p>
        </p:txBody>
      </p:sp>
    </p:spTree>
    <p:extLst>
      <p:ext uri="{BB962C8B-B14F-4D97-AF65-F5344CB8AC3E}">
        <p14:creationId xmlns:p14="http://schemas.microsoft.com/office/powerpoint/2010/main" val="1807598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F11DBF-AFF7-4A94-AA01-C8E000C6E758}" type="datetimeFigureOut">
              <a:rPr lang="en-GB" smtClean="0"/>
              <a:t>06/11/2024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FB671A-6B10-4B08-A3E3-9A9D602ACA69}" type="slidenum">
              <a:rPr lang="en-GB" smtClean="0"/>
              <a:t>‹#›</a:t>
            </a:fld>
            <a:endParaRPr lang="en-GB"/>
          </a:p>
        </p:txBody>
      </p:sp>
    </p:spTree>
    <p:extLst>
      <p:ext uri="{BB962C8B-B14F-4D97-AF65-F5344CB8AC3E}">
        <p14:creationId xmlns:p14="http://schemas.microsoft.com/office/powerpoint/2010/main" val="1647851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F11DBF-AFF7-4A94-AA01-C8E000C6E758}" type="datetimeFigureOut">
              <a:rPr lang="en-GB" smtClean="0"/>
              <a:t>06/11/2024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FB671A-6B10-4B08-A3E3-9A9D602ACA69}" type="slidenum">
              <a:rPr lang="en-GB" smtClean="0"/>
              <a:t>‹#›</a:t>
            </a:fld>
            <a:endParaRPr lang="en-GB"/>
          </a:p>
        </p:txBody>
      </p:sp>
    </p:spTree>
    <p:extLst>
      <p:ext uri="{BB962C8B-B14F-4D97-AF65-F5344CB8AC3E}">
        <p14:creationId xmlns:p14="http://schemas.microsoft.com/office/powerpoint/2010/main" val="2787127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F11DBF-AFF7-4A94-AA01-C8E000C6E758}" type="datetimeFigureOut">
              <a:rPr lang="en-GB" smtClean="0"/>
              <a:t>06/11/2024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FFB671A-6B10-4B08-A3E3-9A9D602ACA69}" type="slidenum">
              <a:rPr lang="en-GB" smtClean="0"/>
              <a:t>‹#›</a:t>
            </a:fld>
            <a:endParaRPr lang="en-GB"/>
          </a:p>
        </p:txBody>
      </p:sp>
    </p:spTree>
    <p:extLst>
      <p:ext uri="{BB962C8B-B14F-4D97-AF65-F5344CB8AC3E}">
        <p14:creationId xmlns:p14="http://schemas.microsoft.com/office/powerpoint/2010/main" val="2458592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F11DBF-AFF7-4A94-AA01-C8E000C6E758}" type="datetimeFigureOut">
              <a:rPr lang="en-GB" smtClean="0"/>
              <a:t>06/11/2024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FFB671A-6B10-4B08-A3E3-9A9D602ACA69}" type="slidenum">
              <a:rPr lang="en-GB" smtClean="0"/>
              <a:t>‹#›</a:t>
            </a:fld>
            <a:endParaRPr lang="en-GB"/>
          </a:p>
        </p:txBody>
      </p:sp>
    </p:spTree>
    <p:extLst>
      <p:ext uri="{BB962C8B-B14F-4D97-AF65-F5344CB8AC3E}">
        <p14:creationId xmlns:p14="http://schemas.microsoft.com/office/powerpoint/2010/main" val="3178444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11DBF-AFF7-4A94-AA01-C8E000C6E758}" type="datetimeFigureOut">
              <a:rPr lang="en-GB" smtClean="0"/>
              <a:t>06/11/2024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FFB671A-6B10-4B08-A3E3-9A9D602ACA69}" type="slidenum">
              <a:rPr lang="en-GB" smtClean="0"/>
              <a:t>‹#›</a:t>
            </a:fld>
            <a:endParaRPr lang="en-GB"/>
          </a:p>
        </p:txBody>
      </p:sp>
    </p:spTree>
    <p:extLst>
      <p:ext uri="{BB962C8B-B14F-4D97-AF65-F5344CB8AC3E}">
        <p14:creationId xmlns:p14="http://schemas.microsoft.com/office/powerpoint/2010/main" val="3199197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1F11DBF-AFF7-4A94-AA01-C8E000C6E758}" type="datetimeFigureOut">
              <a:rPr lang="en-GB" smtClean="0"/>
              <a:t>06/11/2024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FB671A-6B10-4B08-A3E3-9A9D602ACA69}" type="slidenum">
              <a:rPr lang="en-GB" smtClean="0"/>
              <a:t>‹#›</a:t>
            </a:fld>
            <a:endParaRPr lang="en-GB"/>
          </a:p>
        </p:txBody>
      </p:sp>
    </p:spTree>
    <p:extLst>
      <p:ext uri="{BB962C8B-B14F-4D97-AF65-F5344CB8AC3E}">
        <p14:creationId xmlns:p14="http://schemas.microsoft.com/office/powerpoint/2010/main" val="2361114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1F11DBF-AFF7-4A94-AA01-C8E000C6E758}" type="datetimeFigureOut">
              <a:rPr lang="en-GB" smtClean="0"/>
              <a:t>06/11/2024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FB671A-6B10-4B08-A3E3-9A9D602ACA69}" type="slidenum">
              <a:rPr lang="en-GB" smtClean="0"/>
              <a:t>‹#›</a:t>
            </a:fld>
            <a:endParaRPr lang="en-GB"/>
          </a:p>
        </p:txBody>
      </p:sp>
    </p:spTree>
    <p:extLst>
      <p:ext uri="{BB962C8B-B14F-4D97-AF65-F5344CB8AC3E}">
        <p14:creationId xmlns:p14="http://schemas.microsoft.com/office/powerpoint/2010/main" val="1096300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F11DBF-AFF7-4A94-AA01-C8E000C6E758}" type="datetimeFigureOut">
              <a:rPr lang="en-GB" smtClean="0"/>
              <a:t>06/11/2024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FB671A-6B10-4B08-A3E3-9A9D602ACA69}" type="slidenum">
              <a:rPr lang="en-GB" smtClean="0"/>
              <a:t>‹#›</a:t>
            </a:fld>
            <a:endParaRPr lang="en-GB"/>
          </a:p>
        </p:txBody>
      </p:sp>
    </p:spTree>
    <p:extLst>
      <p:ext uri="{BB962C8B-B14F-4D97-AF65-F5344CB8AC3E}">
        <p14:creationId xmlns:p14="http://schemas.microsoft.com/office/powerpoint/2010/main" val="270642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F11DBF-AFF7-4A94-AA01-C8E000C6E758}" type="datetimeFigureOut">
              <a:rPr lang="en-GB" smtClean="0"/>
              <a:t>06/11/2024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FB671A-6B10-4B08-A3E3-9A9D602ACA69}" type="slidenum">
              <a:rPr lang="en-GB" smtClean="0"/>
              <a:t>‹#›</a:t>
            </a:fld>
            <a:endParaRPr lang="en-GB"/>
          </a:p>
        </p:txBody>
      </p:sp>
    </p:spTree>
    <p:extLst>
      <p:ext uri="{BB962C8B-B14F-4D97-AF65-F5344CB8AC3E}">
        <p14:creationId xmlns:p14="http://schemas.microsoft.com/office/powerpoint/2010/main" val="2389372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1F11DBF-AFF7-4A94-AA01-C8E000C6E758}" type="datetimeFigureOut">
              <a:rPr lang="en-GB" smtClean="0"/>
              <a:t>06/11/2024</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FFB671A-6B10-4B08-A3E3-9A9D602ACA69}" type="slidenum">
              <a:rPr lang="en-GB" smtClean="0"/>
              <a:t>‹#›</a:t>
            </a:fld>
            <a:endParaRPr lang="en-GB"/>
          </a:p>
        </p:txBody>
      </p:sp>
    </p:spTree>
    <p:extLst>
      <p:ext uri="{BB962C8B-B14F-4D97-AF65-F5344CB8AC3E}">
        <p14:creationId xmlns:p14="http://schemas.microsoft.com/office/powerpoint/2010/main" val="23593066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www.timetotalkwarwickshire.co.uk/" TargetMode="External"/><Relationship Id="rId7"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850B5C-5DD0-4CE1-95F5-C594647A555D}"/>
              </a:ext>
            </a:extLst>
          </p:cNvPr>
          <p:cNvSpPr/>
          <p:nvPr/>
        </p:nvSpPr>
        <p:spPr>
          <a:xfrm>
            <a:off x="207818" y="228600"/>
            <a:ext cx="6463146" cy="9455728"/>
          </a:xfrm>
          <a:prstGeom prst="rect">
            <a:avLst/>
          </a:prstGeom>
          <a:solidFill>
            <a:schemeClr val="bg1"/>
          </a:solidFill>
          <a:ln w="28575"/>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GB" sz="1100" b="1">
                <a:effectLst/>
                <a:ea typeface="Calibri" panose="020F0502020204030204" pitchFamily="34" charset="0"/>
                <a:cs typeface="Times New Roman" panose="02020603050405020304" pitchFamily="18" charset="0"/>
              </a:rPr>
              <a:t> </a:t>
            </a:r>
            <a:endParaRPr lang="en-GB" sz="1100">
              <a:effectLst/>
              <a:ea typeface="Calibri" panose="020F0502020204030204" pitchFamily="34" charset="0"/>
              <a:cs typeface="Times New Roman" panose="02020603050405020304" pitchFamily="18" charset="0"/>
            </a:endParaRPr>
          </a:p>
          <a:p>
            <a:pPr algn="ctr">
              <a:lnSpc>
                <a:spcPct val="115000"/>
              </a:lnSpc>
              <a:spcAft>
                <a:spcPts val="1000"/>
              </a:spcAft>
            </a:pPr>
            <a:r>
              <a:rPr lang="en-GB" sz="1100" b="1">
                <a:effectLst/>
                <a:ea typeface="Calibri" panose="020F0502020204030204" pitchFamily="34" charset="0"/>
                <a:cs typeface="Times New Roman" panose="02020603050405020304" pitchFamily="18" charset="0"/>
              </a:rPr>
              <a:t> </a:t>
            </a:r>
            <a:endParaRPr lang="en-GB" sz="1100">
              <a:effectLst/>
              <a:ea typeface="Calibri" panose="020F0502020204030204" pitchFamily="34" charset="0"/>
              <a:cs typeface="Times New Roman" panose="02020603050405020304" pitchFamily="18" charset="0"/>
            </a:endParaRPr>
          </a:p>
        </p:txBody>
      </p:sp>
      <p:sp>
        <p:nvSpPr>
          <p:cNvPr id="17" name="Oval 16">
            <a:extLst>
              <a:ext uri="{FF2B5EF4-FFF2-40B4-BE49-F238E27FC236}">
                <a16:creationId xmlns:a16="http://schemas.microsoft.com/office/drawing/2014/main" id="{31281276-9C6D-78F2-189F-EC2BE220F281}"/>
              </a:ext>
            </a:extLst>
          </p:cNvPr>
          <p:cNvSpPr/>
          <p:nvPr/>
        </p:nvSpPr>
        <p:spPr>
          <a:xfrm>
            <a:off x="436551" y="3104007"/>
            <a:ext cx="5910999" cy="5748359"/>
          </a:xfrm>
          <a:prstGeom prst="ellipse">
            <a:avLst/>
          </a:prstGeom>
          <a:solidFill>
            <a:srgbClr val="C2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descr="A picture containing text&#10;&#10;Description automatically generated">
            <a:extLst>
              <a:ext uri="{FF2B5EF4-FFF2-40B4-BE49-F238E27FC236}">
                <a16:creationId xmlns:a16="http://schemas.microsoft.com/office/drawing/2014/main" id="{F825EFE8-9B20-4A0F-9EA2-D33CA3D6EE6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278" b="41602"/>
          <a:stretch/>
        </p:blipFill>
        <p:spPr>
          <a:xfrm>
            <a:off x="179081" y="1489300"/>
            <a:ext cx="6380759" cy="2170682"/>
          </a:xfrm>
          <a:prstGeom prst="rect">
            <a:avLst/>
          </a:prstGeom>
        </p:spPr>
      </p:pic>
      <p:sp>
        <p:nvSpPr>
          <p:cNvPr id="13" name="Rectangle 4">
            <a:extLst>
              <a:ext uri="{FF2B5EF4-FFF2-40B4-BE49-F238E27FC236}">
                <a16:creationId xmlns:a16="http://schemas.microsoft.com/office/drawing/2014/main" id="{7DEA4D9A-7516-4A12-94F9-B306DBE580D6}"/>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4" name="Rectangle 5">
            <a:extLst>
              <a:ext uri="{FF2B5EF4-FFF2-40B4-BE49-F238E27FC236}">
                <a16:creationId xmlns:a16="http://schemas.microsoft.com/office/drawing/2014/main" id="{4934D063-8533-4167-9F2B-A4A9B8134775}"/>
              </a:ext>
            </a:extLst>
          </p:cNvPr>
          <p:cNvSpPr>
            <a:spLocks noChangeArrowheads="1"/>
          </p:cNvSpPr>
          <p:nvPr/>
        </p:nvSpPr>
        <p:spPr bwMode="auto">
          <a:xfrm>
            <a:off x="0" y="104775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5" name="Rectangle 6">
            <a:extLst>
              <a:ext uri="{FF2B5EF4-FFF2-40B4-BE49-F238E27FC236}">
                <a16:creationId xmlns:a16="http://schemas.microsoft.com/office/drawing/2014/main" id="{4545E30E-0605-483F-A3F1-AEEB223EFF5D}"/>
              </a:ext>
            </a:extLst>
          </p:cNvPr>
          <p:cNvSpPr>
            <a:spLocks noChangeArrowheads="1"/>
          </p:cNvSpPr>
          <p:nvPr/>
        </p:nvSpPr>
        <p:spPr bwMode="auto">
          <a:xfrm>
            <a:off x="0" y="160655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 name="TextBox 1">
            <a:extLst>
              <a:ext uri="{FF2B5EF4-FFF2-40B4-BE49-F238E27FC236}">
                <a16:creationId xmlns:a16="http://schemas.microsoft.com/office/drawing/2014/main" id="{337D3EAC-63BB-2830-5D4B-0B9CEBC0CBB8}"/>
              </a:ext>
            </a:extLst>
          </p:cNvPr>
          <p:cNvSpPr txBox="1"/>
          <p:nvPr/>
        </p:nvSpPr>
        <p:spPr>
          <a:xfrm>
            <a:off x="6220306" y="2410097"/>
            <a:ext cx="562235" cy="369332"/>
          </a:xfrm>
          <a:prstGeom prst="rect">
            <a:avLst/>
          </a:prstGeom>
          <a:noFill/>
        </p:spPr>
        <p:txBody>
          <a:bodyPr wrap="square" rtlCol="0">
            <a:spAutoFit/>
          </a:bodyPr>
          <a:lstStyle/>
          <a:p>
            <a:r>
              <a:rPr lang="en-GB" b="1" dirty="0">
                <a:solidFill>
                  <a:srgbClr val="29778E"/>
                </a:solidFill>
                <a:latin typeface="Century Gothic" panose="020B0502020202020204" pitchFamily="34" charset="0"/>
              </a:rPr>
              <a:t>TM</a:t>
            </a:r>
          </a:p>
        </p:txBody>
      </p:sp>
      <p:pic>
        <p:nvPicPr>
          <p:cNvPr id="3" name="Picture 2" descr="Icon&#10;&#10;Description automatically generated">
            <a:extLst>
              <a:ext uri="{FF2B5EF4-FFF2-40B4-BE49-F238E27FC236}">
                <a16:creationId xmlns:a16="http://schemas.microsoft.com/office/drawing/2014/main" id="{CECC9D57-C5F3-07D1-6197-7C6C70EE05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516054" flipH="1">
            <a:off x="-177544" y="1932692"/>
            <a:ext cx="5108212" cy="5108212"/>
          </a:xfrm>
          <a:prstGeom prst="rect">
            <a:avLst/>
          </a:prstGeom>
        </p:spPr>
      </p:pic>
      <p:sp>
        <p:nvSpPr>
          <p:cNvPr id="9" name="TextBox 8">
            <a:extLst>
              <a:ext uri="{FF2B5EF4-FFF2-40B4-BE49-F238E27FC236}">
                <a16:creationId xmlns:a16="http://schemas.microsoft.com/office/drawing/2014/main" id="{B2ED6A42-A573-4BC6-82A2-5EF53DD50CE7}"/>
              </a:ext>
            </a:extLst>
          </p:cNvPr>
          <p:cNvSpPr txBox="1"/>
          <p:nvPr/>
        </p:nvSpPr>
        <p:spPr>
          <a:xfrm rot="20684295">
            <a:off x="414242" y="3173829"/>
            <a:ext cx="3536846" cy="1569660"/>
          </a:xfrm>
          <a:prstGeom prst="rect">
            <a:avLst/>
          </a:prstGeom>
          <a:noFill/>
        </p:spPr>
        <p:txBody>
          <a:bodyPr wrap="square" rtlCol="0">
            <a:spAutoFit/>
          </a:bodyPr>
          <a:lstStyle/>
          <a:p>
            <a:pPr algn="ctr"/>
            <a:r>
              <a:rPr lang="en-GB" sz="4800" b="1" dirty="0">
                <a:solidFill>
                  <a:srgbClr val="002060"/>
                </a:solidFill>
                <a:latin typeface="Century Gothic" panose="020B0502020202020204" pitchFamily="34" charset="0"/>
              </a:rPr>
              <a:t>to your </a:t>
            </a:r>
          </a:p>
          <a:p>
            <a:pPr algn="ctr"/>
            <a:r>
              <a:rPr lang="en-GB" sz="4800" b="1" dirty="0">
                <a:solidFill>
                  <a:srgbClr val="002060"/>
                </a:solidFill>
                <a:latin typeface="Century Gothic" panose="020B0502020202020204" pitchFamily="34" charset="0"/>
              </a:rPr>
              <a:t>4 year old</a:t>
            </a:r>
          </a:p>
        </p:txBody>
      </p:sp>
      <p:sp>
        <p:nvSpPr>
          <p:cNvPr id="6" name="Rounded Rectangle 3">
            <a:extLst>
              <a:ext uri="{FF2B5EF4-FFF2-40B4-BE49-F238E27FC236}">
                <a16:creationId xmlns:a16="http://schemas.microsoft.com/office/drawing/2014/main" id="{F137DF12-2C8B-3286-2E8C-251DC27CCB69}"/>
              </a:ext>
            </a:extLst>
          </p:cNvPr>
          <p:cNvSpPr/>
          <p:nvPr/>
        </p:nvSpPr>
        <p:spPr>
          <a:xfrm>
            <a:off x="792081" y="8041174"/>
            <a:ext cx="5170805" cy="1283790"/>
          </a:xfrm>
          <a:prstGeom prst="roundRect">
            <a:avLst/>
          </a:prstGeom>
          <a:solidFill>
            <a:srgbClr val="B1C5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GB" sz="1100">
                <a:effectLst/>
                <a:ea typeface="Calibri" panose="020F0502020204030204" pitchFamily="34" charset="0"/>
                <a:cs typeface="Times New Roman" panose="02020603050405020304" pitchFamily="18" charset="0"/>
              </a:rPr>
              <a:t> </a:t>
            </a:r>
          </a:p>
        </p:txBody>
      </p:sp>
      <p:sp>
        <p:nvSpPr>
          <p:cNvPr id="10" name="Text Box 2">
            <a:extLst>
              <a:ext uri="{FF2B5EF4-FFF2-40B4-BE49-F238E27FC236}">
                <a16:creationId xmlns:a16="http://schemas.microsoft.com/office/drawing/2014/main" id="{427DC393-C87C-6750-AD39-FE00C1A1795C}"/>
              </a:ext>
            </a:extLst>
          </p:cNvPr>
          <p:cNvSpPr txBox="1">
            <a:spLocks noChangeArrowheads="1"/>
          </p:cNvSpPr>
          <p:nvPr/>
        </p:nvSpPr>
        <p:spPr bwMode="auto">
          <a:xfrm>
            <a:off x="895114" y="8298241"/>
            <a:ext cx="4922999" cy="896184"/>
          </a:xfrm>
          <a:prstGeom prst="rect">
            <a:avLst/>
          </a:prstGeom>
          <a:noFill/>
          <a:ln w="9525">
            <a:noFill/>
            <a:miter lim="800000"/>
            <a:headEnd/>
            <a:tailEnd/>
          </a:ln>
        </p:spPr>
        <p:txBody>
          <a:bodyPr rot="0" vert="horz" wrap="square" lIns="91440" tIns="45720" rIns="91440" bIns="45720" anchor="t" anchorCtr="0">
            <a:noAutofit/>
          </a:bodyPr>
          <a:lstStyle/>
          <a:p>
            <a:pPr algn="ctr">
              <a:lnSpc>
                <a:spcPct val="115000"/>
              </a:lnSpc>
            </a:pPr>
            <a:r>
              <a:rPr lang="en-GB" sz="2800" b="1" dirty="0">
                <a:solidFill>
                  <a:srgbClr val="29778E"/>
                </a:solidFill>
                <a:latin typeface="Century Gothic" panose="020B0502020202020204" pitchFamily="34" charset="0"/>
                <a:ea typeface="Calibri" panose="020F0502020204030204" pitchFamily="34" charset="0"/>
                <a:cs typeface="Times New Roman" panose="02020603050405020304" pitchFamily="18" charset="0"/>
              </a:rPr>
              <a:t>Ages and Stages</a:t>
            </a:r>
          </a:p>
          <a:p>
            <a:pPr algn="ctr">
              <a:lnSpc>
                <a:spcPct val="115000"/>
              </a:lnSpc>
              <a:spcAft>
                <a:spcPts val="1000"/>
              </a:spcAft>
            </a:pPr>
            <a:r>
              <a:rPr lang="en-GB" b="1" dirty="0">
                <a:solidFill>
                  <a:srgbClr val="29778E"/>
                </a:solidFill>
                <a:latin typeface="Century Gothic" panose="020B0502020202020204" pitchFamily="34" charset="0"/>
                <a:ea typeface="Calibri" panose="020F0502020204030204" pitchFamily="34" charset="0"/>
                <a:cs typeface="Times New Roman" panose="02020603050405020304" pitchFamily="18" charset="0"/>
              </a:rPr>
              <a:t>o</a:t>
            </a:r>
            <a:r>
              <a:rPr lang="en-GB" b="1" dirty="0">
                <a:solidFill>
                  <a:srgbClr val="29778E"/>
                </a:solidFill>
                <a:effectLst/>
                <a:latin typeface="Century Gothic" panose="020B0502020202020204" pitchFamily="34" charset="0"/>
                <a:ea typeface="Calibri" panose="020F0502020204030204" pitchFamily="34" charset="0"/>
                <a:cs typeface="Times New Roman" panose="02020603050405020304" pitchFamily="18" charset="0"/>
              </a:rPr>
              <a:t>f Speech, Language and Communication</a:t>
            </a:r>
            <a:endParaRPr lang="en-GB" sz="1050" dirty="0">
              <a:solidFill>
                <a:srgbClr val="29778E"/>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8" descr="Logo jpeg with trademark">
            <a:extLst>
              <a:ext uri="{FF2B5EF4-FFF2-40B4-BE49-F238E27FC236}">
                <a16:creationId xmlns:a16="http://schemas.microsoft.com/office/drawing/2014/main" id="{2803CD64-C6C6-D309-93E2-A6A2020530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0095" y="431859"/>
            <a:ext cx="1342565" cy="71347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7" descr="See the source image">
            <a:extLst>
              <a:ext uri="{FF2B5EF4-FFF2-40B4-BE49-F238E27FC236}">
                <a16:creationId xmlns:a16="http://schemas.microsoft.com/office/drawing/2014/main" id="{BEF7A25F-ECA6-105A-CDB1-80E9AECC55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9759" b="19757"/>
          <a:stretch>
            <a:fillRect/>
          </a:stretch>
        </p:blipFill>
        <p:spPr bwMode="auto">
          <a:xfrm>
            <a:off x="3138768" y="447378"/>
            <a:ext cx="1701799" cy="63632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Graphical user interface&#10;&#10;Description automatically generated">
            <a:extLst>
              <a:ext uri="{FF2B5EF4-FFF2-40B4-BE49-F238E27FC236}">
                <a16:creationId xmlns:a16="http://schemas.microsoft.com/office/drawing/2014/main" id="{64B5F183-35D3-0FBF-8077-D4EDE76CFC6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14733" y="356918"/>
            <a:ext cx="1623695" cy="790575"/>
          </a:xfrm>
          <a:prstGeom prst="rect">
            <a:avLst/>
          </a:prstGeom>
        </p:spPr>
      </p:pic>
      <p:pic>
        <p:nvPicPr>
          <p:cNvPr id="19" name="Picture 2" descr="Warwickshire Bear redesigned for a new generation – Warwickshire County ...">
            <a:extLst>
              <a:ext uri="{FF2B5EF4-FFF2-40B4-BE49-F238E27FC236}">
                <a16:creationId xmlns:a16="http://schemas.microsoft.com/office/drawing/2014/main" id="{2973F597-CF24-E016-6700-AA4FCB8AC18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8351" y="353556"/>
            <a:ext cx="797839" cy="79783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a:extLst>
              <a:ext uri="{FF2B5EF4-FFF2-40B4-BE49-F238E27FC236}">
                <a16:creationId xmlns:a16="http://schemas.microsoft.com/office/drawing/2014/main" id="{D31AEEB9-2F26-25EA-23BB-91DA1D3F659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179081" y="3659982"/>
            <a:ext cx="6346622" cy="479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9292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850B5C-5DD0-4CE1-95F5-C594647A555D}"/>
              </a:ext>
            </a:extLst>
          </p:cNvPr>
          <p:cNvSpPr/>
          <p:nvPr/>
        </p:nvSpPr>
        <p:spPr>
          <a:xfrm>
            <a:off x="207818" y="228600"/>
            <a:ext cx="6463146" cy="9455728"/>
          </a:xfrm>
          <a:prstGeom prst="rect">
            <a:avLst/>
          </a:prstGeom>
          <a:solidFill>
            <a:schemeClr val="bg1"/>
          </a:solidFill>
          <a:ln w="28575"/>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GB" sz="1100" b="1">
                <a:effectLst/>
                <a:ea typeface="Calibri" panose="020F0502020204030204" pitchFamily="34" charset="0"/>
                <a:cs typeface="Times New Roman" panose="02020603050405020304" pitchFamily="18" charset="0"/>
              </a:rPr>
              <a:t> </a:t>
            </a:r>
            <a:endParaRPr lang="en-GB" sz="1100">
              <a:effectLst/>
              <a:ea typeface="Calibri" panose="020F0502020204030204" pitchFamily="34" charset="0"/>
              <a:cs typeface="Times New Roman" panose="02020603050405020304" pitchFamily="18" charset="0"/>
            </a:endParaRPr>
          </a:p>
          <a:p>
            <a:pPr algn="ctr">
              <a:lnSpc>
                <a:spcPct val="115000"/>
              </a:lnSpc>
              <a:spcAft>
                <a:spcPts val="1000"/>
              </a:spcAft>
            </a:pPr>
            <a:r>
              <a:rPr lang="en-GB" sz="1100" b="1">
                <a:effectLst/>
                <a:ea typeface="Calibri" panose="020F0502020204030204" pitchFamily="34" charset="0"/>
                <a:cs typeface="Times New Roman" panose="02020603050405020304" pitchFamily="18" charset="0"/>
              </a:rPr>
              <a:t> </a:t>
            </a:r>
            <a:endParaRPr lang="en-GB" sz="1100">
              <a:effectLst/>
              <a:ea typeface="Calibri" panose="020F0502020204030204" pitchFamily="34" charset="0"/>
              <a:cs typeface="Times New Roman" panose="02020603050405020304" pitchFamily="18" charset="0"/>
            </a:endParaRPr>
          </a:p>
        </p:txBody>
      </p:sp>
      <p:sp>
        <p:nvSpPr>
          <p:cNvPr id="3" name="Oval 2">
            <a:extLst>
              <a:ext uri="{FF2B5EF4-FFF2-40B4-BE49-F238E27FC236}">
                <a16:creationId xmlns:a16="http://schemas.microsoft.com/office/drawing/2014/main" id="{41622564-F9E5-5AF2-C228-E7B204740237}"/>
              </a:ext>
            </a:extLst>
          </p:cNvPr>
          <p:cNvSpPr/>
          <p:nvPr/>
        </p:nvSpPr>
        <p:spPr>
          <a:xfrm>
            <a:off x="399044" y="2257195"/>
            <a:ext cx="5910999" cy="5748359"/>
          </a:xfrm>
          <a:prstGeom prst="ellipse">
            <a:avLst/>
          </a:prstGeom>
          <a:solidFill>
            <a:srgbClr val="CCCC4C"/>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D0C38ED2-D2E0-653F-CA43-C1BB31C8D4AA}"/>
              </a:ext>
            </a:extLst>
          </p:cNvPr>
          <p:cNvSpPr/>
          <p:nvPr/>
        </p:nvSpPr>
        <p:spPr>
          <a:xfrm rot="21106154">
            <a:off x="3565861" y="2657712"/>
            <a:ext cx="3202330" cy="1646805"/>
          </a:xfrm>
          <a:prstGeom prst="ellipse">
            <a:avLst/>
          </a:prstGeom>
          <a:solidFill>
            <a:schemeClr val="bg1"/>
          </a:solidFill>
          <a:ln w="38100">
            <a:solidFill>
              <a:schemeClr val="tx1"/>
            </a:solidFill>
            <a:extLst>
              <a:ext uri="{C807C97D-BFC1-408E-A445-0C87EB9F89A2}">
                <ask:lineSketchStyleProps xmlns:ask="http://schemas.microsoft.com/office/drawing/2018/sketchyshapes" sd="2112297733">
                  <a:custGeom>
                    <a:avLst/>
                    <a:gdLst>
                      <a:gd name="connsiteX0" fmla="*/ 0 w 2782750"/>
                      <a:gd name="connsiteY0" fmla="*/ 823403 h 1646805"/>
                      <a:gd name="connsiteX1" fmla="*/ 1391375 w 2782750"/>
                      <a:gd name="connsiteY1" fmla="*/ 0 h 1646805"/>
                      <a:gd name="connsiteX2" fmla="*/ 2782750 w 2782750"/>
                      <a:gd name="connsiteY2" fmla="*/ 823403 h 1646805"/>
                      <a:gd name="connsiteX3" fmla="*/ 1391375 w 2782750"/>
                      <a:gd name="connsiteY3" fmla="*/ 1646806 h 1646805"/>
                      <a:gd name="connsiteX4" fmla="*/ 0 w 2782750"/>
                      <a:gd name="connsiteY4" fmla="*/ 823403 h 1646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0" h="1646805" fill="none" extrusionOk="0">
                        <a:moveTo>
                          <a:pt x="0" y="823403"/>
                        </a:moveTo>
                        <a:cubicBezTo>
                          <a:pt x="151408" y="458301"/>
                          <a:pt x="545614" y="-166727"/>
                          <a:pt x="1391375" y="0"/>
                        </a:cubicBezTo>
                        <a:cubicBezTo>
                          <a:pt x="2161431" y="-19215"/>
                          <a:pt x="2757893" y="236676"/>
                          <a:pt x="2782750" y="823403"/>
                        </a:cubicBezTo>
                        <a:cubicBezTo>
                          <a:pt x="2832523" y="1231282"/>
                          <a:pt x="2093269" y="1780670"/>
                          <a:pt x="1391375" y="1646806"/>
                        </a:cubicBezTo>
                        <a:cubicBezTo>
                          <a:pt x="567439" y="1659552"/>
                          <a:pt x="5582" y="1186580"/>
                          <a:pt x="0" y="823403"/>
                        </a:cubicBezTo>
                        <a:close/>
                      </a:path>
                      <a:path w="2782750" h="1646805" stroke="0" extrusionOk="0">
                        <a:moveTo>
                          <a:pt x="0" y="823403"/>
                        </a:moveTo>
                        <a:cubicBezTo>
                          <a:pt x="-167513" y="337581"/>
                          <a:pt x="596667" y="-2781"/>
                          <a:pt x="1391375" y="0"/>
                        </a:cubicBezTo>
                        <a:cubicBezTo>
                          <a:pt x="2131258" y="74209"/>
                          <a:pt x="2685411" y="285935"/>
                          <a:pt x="2782750" y="823403"/>
                        </a:cubicBezTo>
                        <a:cubicBezTo>
                          <a:pt x="2916253" y="1182881"/>
                          <a:pt x="2331159" y="1632098"/>
                          <a:pt x="1391375" y="1646806"/>
                        </a:cubicBezTo>
                        <a:cubicBezTo>
                          <a:pt x="601996" y="1517194"/>
                          <a:pt x="-8271" y="1298565"/>
                          <a:pt x="0" y="823403"/>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25CB3E65-102B-393A-0490-9E5F7CEA4E2B}"/>
              </a:ext>
            </a:extLst>
          </p:cNvPr>
          <p:cNvSpPr/>
          <p:nvPr/>
        </p:nvSpPr>
        <p:spPr>
          <a:xfrm rot="488769">
            <a:off x="2791394" y="6812638"/>
            <a:ext cx="3779222" cy="1911922"/>
          </a:xfrm>
          <a:prstGeom prst="ellipse">
            <a:avLst/>
          </a:prstGeom>
          <a:solidFill>
            <a:schemeClr val="bg1"/>
          </a:solidFill>
          <a:ln w="38100">
            <a:solidFill>
              <a:schemeClr val="tx1"/>
            </a:solidFill>
            <a:extLst>
              <a:ext uri="{C807C97D-BFC1-408E-A445-0C87EB9F89A2}">
                <ask:lineSketchStyleProps xmlns:ask="http://schemas.microsoft.com/office/drawing/2018/sketchyshapes" sd="2112297733">
                  <a:custGeom>
                    <a:avLst/>
                    <a:gdLst>
                      <a:gd name="connsiteX0" fmla="*/ 0 w 2782750"/>
                      <a:gd name="connsiteY0" fmla="*/ 823403 h 1646805"/>
                      <a:gd name="connsiteX1" fmla="*/ 1391375 w 2782750"/>
                      <a:gd name="connsiteY1" fmla="*/ 0 h 1646805"/>
                      <a:gd name="connsiteX2" fmla="*/ 2782750 w 2782750"/>
                      <a:gd name="connsiteY2" fmla="*/ 823403 h 1646805"/>
                      <a:gd name="connsiteX3" fmla="*/ 1391375 w 2782750"/>
                      <a:gd name="connsiteY3" fmla="*/ 1646806 h 1646805"/>
                      <a:gd name="connsiteX4" fmla="*/ 0 w 2782750"/>
                      <a:gd name="connsiteY4" fmla="*/ 823403 h 1646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0" h="1646805" fill="none" extrusionOk="0">
                        <a:moveTo>
                          <a:pt x="0" y="823403"/>
                        </a:moveTo>
                        <a:cubicBezTo>
                          <a:pt x="151408" y="458301"/>
                          <a:pt x="545614" y="-166727"/>
                          <a:pt x="1391375" y="0"/>
                        </a:cubicBezTo>
                        <a:cubicBezTo>
                          <a:pt x="2161431" y="-19215"/>
                          <a:pt x="2757893" y="236676"/>
                          <a:pt x="2782750" y="823403"/>
                        </a:cubicBezTo>
                        <a:cubicBezTo>
                          <a:pt x="2832523" y="1231282"/>
                          <a:pt x="2093269" y="1780670"/>
                          <a:pt x="1391375" y="1646806"/>
                        </a:cubicBezTo>
                        <a:cubicBezTo>
                          <a:pt x="567439" y="1659552"/>
                          <a:pt x="5582" y="1186580"/>
                          <a:pt x="0" y="823403"/>
                        </a:cubicBezTo>
                        <a:close/>
                      </a:path>
                      <a:path w="2782750" h="1646805" stroke="0" extrusionOk="0">
                        <a:moveTo>
                          <a:pt x="0" y="823403"/>
                        </a:moveTo>
                        <a:cubicBezTo>
                          <a:pt x="-167513" y="337581"/>
                          <a:pt x="596667" y="-2781"/>
                          <a:pt x="1391375" y="0"/>
                        </a:cubicBezTo>
                        <a:cubicBezTo>
                          <a:pt x="2131258" y="74209"/>
                          <a:pt x="2685411" y="285935"/>
                          <a:pt x="2782750" y="823403"/>
                        </a:cubicBezTo>
                        <a:cubicBezTo>
                          <a:pt x="2916253" y="1182881"/>
                          <a:pt x="2331159" y="1632098"/>
                          <a:pt x="1391375" y="1646806"/>
                        </a:cubicBezTo>
                        <a:cubicBezTo>
                          <a:pt x="601996" y="1517194"/>
                          <a:pt x="-8271" y="1298565"/>
                          <a:pt x="0" y="823403"/>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3561DF7A-D8D5-C9D9-A9A2-E7EA2D8DE6D0}"/>
              </a:ext>
            </a:extLst>
          </p:cNvPr>
          <p:cNvSpPr/>
          <p:nvPr/>
        </p:nvSpPr>
        <p:spPr>
          <a:xfrm rot="21353530">
            <a:off x="349578" y="7066621"/>
            <a:ext cx="2782750" cy="1646805"/>
          </a:xfrm>
          <a:prstGeom prst="ellipse">
            <a:avLst/>
          </a:prstGeom>
          <a:solidFill>
            <a:schemeClr val="bg1"/>
          </a:solidFill>
          <a:ln w="38100">
            <a:solidFill>
              <a:schemeClr val="tx1"/>
            </a:solidFill>
            <a:extLst>
              <a:ext uri="{C807C97D-BFC1-408E-A445-0C87EB9F89A2}">
                <ask:lineSketchStyleProps xmlns:ask="http://schemas.microsoft.com/office/drawing/2018/sketchyshapes" sd="2112297733">
                  <a:custGeom>
                    <a:avLst/>
                    <a:gdLst>
                      <a:gd name="connsiteX0" fmla="*/ 0 w 2782750"/>
                      <a:gd name="connsiteY0" fmla="*/ 823403 h 1646805"/>
                      <a:gd name="connsiteX1" fmla="*/ 1391375 w 2782750"/>
                      <a:gd name="connsiteY1" fmla="*/ 0 h 1646805"/>
                      <a:gd name="connsiteX2" fmla="*/ 2782750 w 2782750"/>
                      <a:gd name="connsiteY2" fmla="*/ 823403 h 1646805"/>
                      <a:gd name="connsiteX3" fmla="*/ 1391375 w 2782750"/>
                      <a:gd name="connsiteY3" fmla="*/ 1646806 h 1646805"/>
                      <a:gd name="connsiteX4" fmla="*/ 0 w 2782750"/>
                      <a:gd name="connsiteY4" fmla="*/ 823403 h 1646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0" h="1646805" fill="none" extrusionOk="0">
                        <a:moveTo>
                          <a:pt x="0" y="823403"/>
                        </a:moveTo>
                        <a:cubicBezTo>
                          <a:pt x="151408" y="458301"/>
                          <a:pt x="545614" y="-166727"/>
                          <a:pt x="1391375" y="0"/>
                        </a:cubicBezTo>
                        <a:cubicBezTo>
                          <a:pt x="2161431" y="-19215"/>
                          <a:pt x="2757893" y="236676"/>
                          <a:pt x="2782750" y="823403"/>
                        </a:cubicBezTo>
                        <a:cubicBezTo>
                          <a:pt x="2832523" y="1231282"/>
                          <a:pt x="2093269" y="1780670"/>
                          <a:pt x="1391375" y="1646806"/>
                        </a:cubicBezTo>
                        <a:cubicBezTo>
                          <a:pt x="567439" y="1659552"/>
                          <a:pt x="5582" y="1186580"/>
                          <a:pt x="0" y="823403"/>
                        </a:cubicBezTo>
                        <a:close/>
                      </a:path>
                      <a:path w="2782750" h="1646805" stroke="0" extrusionOk="0">
                        <a:moveTo>
                          <a:pt x="0" y="823403"/>
                        </a:moveTo>
                        <a:cubicBezTo>
                          <a:pt x="-167513" y="337581"/>
                          <a:pt x="596667" y="-2781"/>
                          <a:pt x="1391375" y="0"/>
                        </a:cubicBezTo>
                        <a:cubicBezTo>
                          <a:pt x="2131258" y="74209"/>
                          <a:pt x="2685411" y="285935"/>
                          <a:pt x="2782750" y="823403"/>
                        </a:cubicBezTo>
                        <a:cubicBezTo>
                          <a:pt x="2916253" y="1182881"/>
                          <a:pt x="2331159" y="1632098"/>
                          <a:pt x="1391375" y="1646806"/>
                        </a:cubicBezTo>
                        <a:cubicBezTo>
                          <a:pt x="601996" y="1517194"/>
                          <a:pt x="-8271" y="1298565"/>
                          <a:pt x="0" y="823403"/>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D5D9A4FD-742A-3B6C-6194-687C88F818A1}"/>
              </a:ext>
            </a:extLst>
          </p:cNvPr>
          <p:cNvSpPr/>
          <p:nvPr/>
        </p:nvSpPr>
        <p:spPr>
          <a:xfrm rot="488769">
            <a:off x="4222404" y="4105750"/>
            <a:ext cx="2480096" cy="1646805"/>
          </a:xfrm>
          <a:prstGeom prst="ellipse">
            <a:avLst/>
          </a:prstGeom>
          <a:solidFill>
            <a:schemeClr val="bg1"/>
          </a:solidFill>
          <a:ln w="38100">
            <a:solidFill>
              <a:schemeClr val="tx1"/>
            </a:solidFill>
            <a:extLst>
              <a:ext uri="{C807C97D-BFC1-408E-A445-0C87EB9F89A2}">
                <ask:lineSketchStyleProps xmlns:ask="http://schemas.microsoft.com/office/drawing/2018/sketchyshapes" sd="2112297733">
                  <a:custGeom>
                    <a:avLst/>
                    <a:gdLst>
                      <a:gd name="connsiteX0" fmla="*/ 0 w 2782750"/>
                      <a:gd name="connsiteY0" fmla="*/ 823403 h 1646805"/>
                      <a:gd name="connsiteX1" fmla="*/ 1391375 w 2782750"/>
                      <a:gd name="connsiteY1" fmla="*/ 0 h 1646805"/>
                      <a:gd name="connsiteX2" fmla="*/ 2782750 w 2782750"/>
                      <a:gd name="connsiteY2" fmla="*/ 823403 h 1646805"/>
                      <a:gd name="connsiteX3" fmla="*/ 1391375 w 2782750"/>
                      <a:gd name="connsiteY3" fmla="*/ 1646806 h 1646805"/>
                      <a:gd name="connsiteX4" fmla="*/ 0 w 2782750"/>
                      <a:gd name="connsiteY4" fmla="*/ 823403 h 1646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0" h="1646805" fill="none" extrusionOk="0">
                        <a:moveTo>
                          <a:pt x="0" y="823403"/>
                        </a:moveTo>
                        <a:cubicBezTo>
                          <a:pt x="151408" y="458301"/>
                          <a:pt x="545614" y="-166727"/>
                          <a:pt x="1391375" y="0"/>
                        </a:cubicBezTo>
                        <a:cubicBezTo>
                          <a:pt x="2161431" y="-19215"/>
                          <a:pt x="2757893" y="236676"/>
                          <a:pt x="2782750" y="823403"/>
                        </a:cubicBezTo>
                        <a:cubicBezTo>
                          <a:pt x="2832523" y="1231282"/>
                          <a:pt x="2093269" y="1780670"/>
                          <a:pt x="1391375" y="1646806"/>
                        </a:cubicBezTo>
                        <a:cubicBezTo>
                          <a:pt x="567439" y="1659552"/>
                          <a:pt x="5582" y="1186580"/>
                          <a:pt x="0" y="823403"/>
                        </a:cubicBezTo>
                        <a:close/>
                      </a:path>
                      <a:path w="2782750" h="1646805" stroke="0" extrusionOk="0">
                        <a:moveTo>
                          <a:pt x="0" y="823403"/>
                        </a:moveTo>
                        <a:cubicBezTo>
                          <a:pt x="-167513" y="337581"/>
                          <a:pt x="596667" y="-2781"/>
                          <a:pt x="1391375" y="0"/>
                        </a:cubicBezTo>
                        <a:cubicBezTo>
                          <a:pt x="2131258" y="74209"/>
                          <a:pt x="2685411" y="285935"/>
                          <a:pt x="2782750" y="823403"/>
                        </a:cubicBezTo>
                        <a:cubicBezTo>
                          <a:pt x="2916253" y="1182881"/>
                          <a:pt x="2331159" y="1632098"/>
                          <a:pt x="1391375" y="1646806"/>
                        </a:cubicBezTo>
                        <a:cubicBezTo>
                          <a:pt x="601996" y="1517194"/>
                          <a:pt x="-8271" y="1298565"/>
                          <a:pt x="0" y="823403"/>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BCA2CFB7-BA4A-C784-F8A9-A46937554124}"/>
              </a:ext>
            </a:extLst>
          </p:cNvPr>
          <p:cNvSpPr/>
          <p:nvPr/>
        </p:nvSpPr>
        <p:spPr>
          <a:xfrm rot="21175975">
            <a:off x="177119" y="1109750"/>
            <a:ext cx="3380969" cy="1915646"/>
          </a:xfrm>
          <a:prstGeom prst="ellipse">
            <a:avLst/>
          </a:prstGeom>
          <a:solidFill>
            <a:schemeClr val="bg1"/>
          </a:solidFill>
          <a:ln w="38100">
            <a:solidFill>
              <a:schemeClr val="tx1"/>
            </a:solidFill>
            <a:extLst>
              <a:ext uri="{C807C97D-BFC1-408E-A445-0C87EB9F89A2}">
                <ask:lineSketchStyleProps xmlns:ask="http://schemas.microsoft.com/office/drawing/2018/sketchyshapes" sd="2112297733">
                  <a:custGeom>
                    <a:avLst/>
                    <a:gdLst>
                      <a:gd name="connsiteX0" fmla="*/ 0 w 2782750"/>
                      <a:gd name="connsiteY0" fmla="*/ 823403 h 1646805"/>
                      <a:gd name="connsiteX1" fmla="*/ 1391375 w 2782750"/>
                      <a:gd name="connsiteY1" fmla="*/ 0 h 1646805"/>
                      <a:gd name="connsiteX2" fmla="*/ 2782750 w 2782750"/>
                      <a:gd name="connsiteY2" fmla="*/ 823403 h 1646805"/>
                      <a:gd name="connsiteX3" fmla="*/ 1391375 w 2782750"/>
                      <a:gd name="connsiteY3" fmla="*/ 1646806 h 1646805"/>
                      <a:gd name="connsiteX4" fmla="*/ 0 w 2782750"/>
                      <a:gd name="connsiteY4" fmla="*/ 823403 h 1646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0" h="1646805" fill="none" extrusionOk="0">
                        <a:moveTo>
                          <a:pt x="0" y="823403"/>
                        </a:moveTo>
                        <a:cubicBezTo>
                          <a:pt x="151408" y="458301"/>
                          <a:pt x="545614" y="-166727"/>
                          <a:pt x="1391375" y="0"/>
                        </a:cubicBezTo>
                        <a:cubicBezTo>
                          <a:pt x="2161431" y="-19215"/>
                          <a:pt x="2757893" y="236676"/>
                          <a:pt x="2782750" y="823403"/>
                        </a:cubicBezTo>
                        <a:cubicBezTo>
                          <a:pt x="2832523" y="1231282"/>
                          <a:pt x="2093269" y="1780670"/>
                          <a:pt x="1391375" y="1646806"/>
                        </a:cubicBezTo>
                        <a:cubicBezTo>
                          <a:pt x="567439" y="1659552"/>
                          <a:pt x="5582" y="1186580"/>
                          <a:pt x="0" y="823403"/>
                        </a:cubicBezTo>
                        <a:close/>
                      </a:path>
                      <a:path w="2782750" h="1646805" stroke="0" extrusionOk="0">
                        <a:moveTo>
                          <a:pt x="0" y="823403"/>
                        </a:moveTo>
                        <a:cubicBezTo>
                          <a:pt x="-167513" y="337581"/>
                          <a:pt x="596667" y="-2781"/>
                          <a:pt x="1391375" y="0"/>
                        </a:cubicBezTo>
                        <a:cubicBezTo>
                          <a:pt x="2131258" y="74209"/>
                          <a:pt x="2685411" y="285935"/>
                          <a:pt x="2782750" y="823403"/>
                        </a:cubicBezTo>
                        <a:cubicBezTo>
                          <a:pt x="2916253" y="1182881"/>
                          <a:pt x="2331159" y="1632098"/>
                          <a:pt x="1391375" y="1646806"/>
                        </a:cubicBezTo>
                        <a:cubicBezTo>
                          <a:pt x="601996" y="1517194"/>
                          <a:pt x="-8271" y="1298565"/>
                          <a:pt x="0" y="823403"/>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2847C67B-2EAB-66A2-C048-B6E34A13D23B}"/>
              </a:ext>
            </a:extLst>
          </p:cNvPr>
          <p:cNvSpPr/>
          <p:nvPr/>
        </p:nvSpPr>
        <p:spPr>
          <a:xfrm rot="393705">
            <a:off x="255834" y="2971569"/>
            <a:ext cx="2537581" cy="1316632"/>
          </a:xfrm>
          <a:prstGeom prst="ellipse">
            <a:avLst/>
          </a:prstGeom>
          <a:solidFill>
            <a:schemeClr val="bg1"/>
          </a:solidFill>
          <a:ln w="38100">
            <a:solidFill>
              <a:schemeClr val="tx1"/>
            </a:solidFill>
            <a:extLst>
              <a:ext uri="{C807C97D-BFC1-408E-A445-0C87EB9F89A2}">
                <ask:lineSketchStyleProps xmlns:ask="http://schemas.microsoft.com/office/drawing/2018/sketchyshapes" sd="2112297733">
                  <a:custGeom>
                    <a:avLst/>
                    <a:gdLst>
                      <a:gd name="connsiteX0" fmla="*/ 0 w 2782750"/>
                      <a:gd name="connsiteY0" fmla="*/ 823403 h 1646805"/>
                      <a:gd name="connsiteX1" fmla="*/ 1391375 w 2782750"/>
                      <a:gd name="connsiteY1" fmla="*/ 0 h 1646805"/>
                      <a:gd name="connsiteX2" fmla="*/ 2782750 w 2782750"/>
                      <a:gd name="connsiteY2" fmla="*/ 823403 h 1646805"/>
                      <a:gd name="connsiteX3" fmla="*/ 1391375 w 2782750"/>
                      <a:gd name="connsiteY3" fmla="*/ 1646806 h 1646805"/>
                      <a:gd name="connsiteX4" fmla="*/ 0 w 2782750"/>
                      <a:gd name="connsiteY4" fmla="*/ 823403 h 1646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0" h="1646805" fill="none" extrusionOk="0">
                        <a:moveTo>
                          <a:pt x="0" y="823403"/>
                        </a:moveTo>
                        <a:cubicBezTo>
                          <a:pt x="151408" y="458301"/>
                          <a:pt x="545614" y="-166727"/>
                          <a:pt x="1391375" y="0"/>
                        </a:cubicBezTo>
                        <a:cubicBezTo>
                          <a:pt x="2161431" y="-19215"/>
                          <a:pt x="2757893" y="236676"/>
                          <a:pt x="2782750" y="823403"/>
                        </a:cubicBezTo>
                        <a:cubicBezTo>
                          <a:pt x="2832523" y="1231282"/>
                          <a:pt x="2093269" y="1780670"/>
                          <a:pt x="1391375" y="1646806"/>
                        </a:cubicBezTo>
                        <a:cubicBezTo>
                          <a:pt x="567439" y="1659552"/>
                          <a:pt x="5582" y="1186580"/>
                          <a:pt x="0" y="823403"/>
                        </a:cubicBezTo>
                        <a:close/>
                      </a:path>
                      <a:path w="2782750" h="1646805" stroke="0" extrusionOk="0">
                        <a:moveTo>
                          <a:pt x="0" y="823403"/>
                        </a:moveTo>
                        <a:cubicBezTo>
                          <a:pt x="-167513" y="337581"/>
                          <a:pt x="596667" y="-2781"/>
                          <a:pt x="1391375" y="0"/>
                        </a:cubicBezTo>
                        <a:cubicBezTo>
                          <a:pt x="2131258" y="74209"/>
                          <a:pt x="2685411" y="285935"/>
                          <a:pt x="2782750" y="823403"/>
                        </a:cubicBezTo>
                        <a:cubicBezTo>
                          <a:pt x="2916253" y="1182881"/>
                          <a:pt x="2331159" y="1632098"/>
                          <a:pt x="1391375" y="1646806"/>
                        </a:cubicBezTo>
                        <a:cubicBezTo>
                          <a:pt x="601996" y="1517194"/>
                          <a:pt x="-8271" y="1298565"/>
                          <a:pt x="0" y="823403"/>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10D645C6-FA9A-E308-77F5-B424FE8C8377}"/>
              </a:ext>
            </a:extLst>
          </p:cNvPr>
          <p:cNvSpPr/>
          <p:nvPr/>
        </p:nvSpPr>
        <p:spPr>
          <a:xfrm rot="488769">
            <a:off x="3077673" y="1056039"/>
            <a:ext cx="3637855" cy="1859312"/>
          </a:xfrm>
          <a:prstGeom prst="ellipse">
            <a:avLst/>
          </a:prstGeom>
          <a:solidFill>
            <a:schemeClr val="bg1"/>
          </a:solidFill>
          <a:ln w="38100">
            <a:solidFill>
              <a:schemeClr val="tx1"/>
            </a:solidFill>
            <a:extLst>
              <a:ext uri="{C807C97D-BFC1-408E-A445-0C87EB9F89A2}">
                <ask:lineSketchStyleProps xmlns:ask="http://schemas.microsoft.com/office/drawing/2018/sketchyshapes" sd="2112297733">
                  <a:custGeom>
                    <a:avLst/>
                    <a:gdLst>
                      <a:gd name="connsiteX0" fmla="*/ 0 w 2782750"/>
                      <a:gd name="connsiteY0" fmla="*/ 823403 h 1646805"/>
                      <a:gd name="connsiteX1" fmla="*/ 1391375 w 2782750"/>
                      <a:gd name="connsiteY1" fmla="*/ 0 h 1646805"/>
                      <a:gd name="connsiteX2" fmla="*/ 2782750 w 2782750"/>
                      <a:gd name="connsiteY2" fmla="*/ 823403 h 1646805"/>
                      <a:gd name="connsiteX3" fmla="*/ 1391375 w 2782750"/>
                      <a:gd name="connsiteY3" fmla="*/ 1646806 h 1646805"/>
                      <a:gd name="connsiteX4" fmla="*/ 0 w 2782750"/>
                      <a:gd name="connsiteY4" fmla="*/ 823403 h 1646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0" h="1646805" fill="none" extrusionOk="0">
                        <a:moveTo>
                          <a:pt x="0" y="823403"/>
                        </a:moveTo>
                        <a:cubicBezTo>
                          <a:pt x="151408" y="458301"/>
                          <a:pt x="545614" y="-166727"/>
                          <a:pt x="1391375" y="0"/>
                        </a:cubicBezTo>
                        <a:cubicBezTo>
                          <a:pt x="2161431" y="-19215"/>
                          <a:pt x="2757893" y="236676"/>
                          <a:pt x="2782750" y="823403"/>
                        </a:cubicBezTo>
                        <a:cubicBezTo>
                          <a:pt x="2832523" y="1231282"/>
                          <a:pt x="2093269" y="1780670"/>
                          <a:pt x="1391375" y="1646806"/>
                        </a:cubicBezTo>
                        <a:cubicBezTo>
                          <a:pt x="567439" y="1659552"/>
                          <a:pt x="5582" y="1186580"/>
                          <a:pt x="0" y="823403"/>
                        </a:cubicBezTo>
                        <a:close/>
                      </a:path>
                      <a:path w="2782750" h="1646805" stroke="0" extrusionOk="0">
                        <a:moveTo>
                          <a:pt x="0" y="823403"/>
                        </a:moveTo>
                        <a:cubicBezTo>
                          <a:pt x="-167513" y="337581"/>
                          <a:pt x="596667" y="-2781"/>
                          <a:pt x="1391375" y="0"/>
                        </a:cubicBezTo>
                        <a:cubicBezTo>
                          <a:pt x="2131258" y="74209"/>
                          <a:pt x="2685411" y="285935"/>
                          <a:pt x="2782750" y="823403"/>
                        </a:cubicBezTo>
                        <a:cubicBezTo>
                          <a:pt x="2916253" y="1182881"/>
                          <a:pt x="2331159" y="1632098"/>
                          <a:pt x="1391375" y="1646806"/>
                        </a:cubicBezTo>
                        <a:cubicBezTo>
                          <a:pt x="601996" y="1517194"/>
                          <a:pt x="-8271" y="1298565"/>
                          <a:pt x="0" y="823403"/>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8AAF1644-F8C4-4927-93EA-5E605C7C1CDB}"/>
              </a:ext>
            </a:extLst>
          </p:cNvPr>
          <p:cNvSpPr txBox="1"/>
          <p:nvPr/>
        </p:nvSpPr>
        <p:spPr>
          <a:xfrm>
            <a:off x="365760" y="441614"/>
            <a:ext cx="6111240" cy="923330"/>
          </a:xfrm>
          <a:prstGeom prst="rect">
            <a:avLst/>
          </a:prstGeom>
          <a:noFill/>
        </p:spPr>
        <p:txBody>
          <a:bodyPr wrap="square" rtlCol="0">
            <a:spAutoFit/>
          </a:bodyPr>
          <a:lstStyle/>
          <a:p>
            <a:r>
              <a:rPr lang="en-GB" sz="2200" b="1" dirty="0">
                <a:solidFill>
                  <a:srgbClr val="002060"/>
                </a:solidFill>
                <a:latin typeface="Century Gothic" panose="020B0502020202020204" pitchFamily="34" charset="0"/>
              </a:rPr>
              <a:t>Can you believe it? Now I’m four, I can…</a:t>
            </a:r>
          </a:p>
          <a:p>
            <a:endParaRPr lang="en-GB" sz="1600" dirty="0">
              <a:latin typeface="Century Gothic" panose="020B0502020202020204" pitchFamily="34" charset="0"/>
            </a:endParaRPr>
          </a:p>
          <a:p>
            <a:endParaRPr lang="en-GB" sz="1600" dirty="0">
              <a:latin typeface="Century Gothic" panose="020B0502020202020204" pitchFamily="34" charset="0"/>
            </a:endParaRPr>
          </a:p>
        </p:txBody>
      </p:sp>
      <p:sp>
        <p:nvSpPr>
          <p:cNvPr id="15" name="TextBox 14">
            <a:extLst>
              <a:ext uri="{FF2B5EF4-FFF2-40B4-BE49-F238E27FC236}">
                <a16:creationId xmlns:a16="http://schemas.microsoft.com/office/drawing/2014/main" id="{8248EB7E-31F8-4012-93B0-8B9C839EA7B7}"/>
              </a:ext>
            </a:extLst>
          </p:cNvPr>
          <p:cNvSpPr txBox="1"/>
          <p:nvPr/>
        </p:nvSpPr>
        <p:spPr>
          <a:xfrm rot="21041038">
            <a:off x="3716241" y="2996292"/>
            <a:ext cx="2901570" cy="1077218"/>
          </a:xfrm>
          <a:prstGeom prst="rect">
            <a:avLst/>
          </a:prstGeom>
          <a:noFill/>
        </p:spPr>
        <p:txBody>
          <a:bodyPr wrap="square" rtlCol="0">
            <a:spAutoFit/>
          </a:bodyPr>
          <a:lstStyle/>
          <a:p>
            <a:pPr algn="ctr"/>
            <a:r>
              <a:rPr lang="en-GB" sz="1600" dirty="0">
                <a:latin typeface="Century Gothic" panose="020B0502020202020204" pitchFamily="34" charset="0"/>
              </a:rPr>
              <a:t>…understand words that describe features like ‘hot’ and ‘cold’, ‘long’ and ‘short’</a:t>
            </a:r>
          </a:p>
        </p:txBody>
      </p:sp>
      <p:sp>
        <p:nvSpPr>
          <p:cNvPr id="17" name="TextBox 16">
            <a:extLst>
              <a:ext uri="{FF2B5EF4-FFF2-40B4-BE49-F238E27FC236}">
                <a16:creationId xmlns:a16="http://schemas.microsoft.com/office/drawing/2014/main" id="{8CDD5ECB-939C-4A48-B60D-1283AEF491DD}"/>
              </a:ext>
            </a:extLst>
          </p:cNvPr>
          <p:cNvSpPr txBox="1"/>
          <p:nvPr/>
        </p:nvSpPr>
        <p:spPr>
          <a:xfrm rot="353804">
            <a:off x="424862" y="3231185"/>
            <a:ext cx="2118643" cy="830997"/>
          </a:xfrm>
          <a:prstGeom prst="rect">
            <a:avLst/>
          </a:prstGeom>
          <a:noFill/>
        </p:spPr>
        <p:txBody>
          <a:bodyPr wrap="square" rtlCol="0">
            <a:spAutoFit/>
          </a:bodyPr>
          <a:lstStyle/>
          <a:p>
            <a:pPr algn="ctr"/>
            <a:r>
              <a:rPr lang="en-GB" sz="1600" dirty="0">
                <a:latin typeface="Century Gothic" panose="020B0502020202020204" pitchFamily="34" charset="0"/>
              </a:rPr>
              <a:t>…use lots and lots of words – maybe even 1000!</a:t>
            </a:r>
          </a:p>
        </p:txBody>
      </p:sp>
      <p:sp>
        <p:nvSpPr>
          <p:cNvPr id="19" name="TextBox 18">
            <a:extLst>
              <a:ext uri="{FF2B5EF4-FFF2-40B4-BE49-F238E27FC236}">
                <a16:creationId xmlns:a16="http://schemas.microsoft.com/office/drawing/2014/main" id="{01A37A1D-87BB-4F84-B7AA-3967104FB10A}"/>
              </a:ext>
            </a:extLst>
          </p:cNvPr>
          <p:cNvSpPr txBox="1"/>
          <p:nvPr/>
        </p:nvSpPr>
        <p:spPr>
          <a:xfrm rot="428358">
            <a:off x="4367691" y="4262069"/>
            <a:ext cx="2120149" cy="1323439"/>
          </a:xfrm>
          <a:prstGeom prst="rect">
            <a:avLst/>
          </a:prstGeom>
          <a:noFill/>
        </p:spPr>
        <p:txBody>
          <a:bodyPr wrap="square" rtlCol="0">
            <a:spAutoFit/>
          </a:bodyPr>
          <a:lstStyle/>
          <a:p>
            <a:pPr algn="ctr"/>
            <a:r>
              <a:rPr lang="en-GB" sz="1600" dirty="0">
                <a:latin typeface="Century Gothic" panose="020B0502020202020204" pitchFamily="34" charset="0"/>
              </a:rPr>
              <a:t>…use sentences and link them together with joining words e.g. ‘and’ ‘then’</a:t>
            </a:r>
          </a:p>
        </p:txBody>
      </p:sp>
      <p:sp>
        <p:nvSpPr>
          <p:cNvPr id="6" name="TextBox 5">
            <a:extLst>
              <a:ext uri="{FF2B5EF4-FFF2-40B4-BE49-F238E27FC236}">
                <a16:creationId xmlns:a16="http://schemas.microsoft.com/office/drawing/2014/main" id="{E1043DAE-6B7F-71D6-00C3-D064E568D121}"/>
              </a:ext>
            </a:extLst>
          </p:cNvPr>
          <p:cNvSpPr txBox="1"/>
          <p:nvPr/>
        </p:nvSpPr>
        <p:spPr>
          <a:xfrm rot="423653">
            <a:off x="3181649" y="1350082"/>
            <a:ext cx="3199406" cy="1323439"/>
          </a:xfrm>
          <a:prstGeom prst="rect">
            <a:avLst/>
          </a:prstGeom>
          <a:noFill/>
        </p:spPr>
        <p:txBody>
          <a:bodyPr wrap="square" rtlCol="0">
            <a:spAutoFit/>
          </a:bodyPr>
          <a:lstStyle/>
          <a:p>
            <a:pPr algn="ctr"/>
            <a:r>
              <a:rPr lang="en-GB" sz="1600" dirty="0">
                <a:latin typeface="Century Gothic" panose="020B0502020202020204" pitchFamily="34" charset="0"/>
              </a:rPr>
              <a:t>…use basic grammar when I am talking. There will still be some mistakes with trickier grammar e.g. “I </a:t>
            </a:r>
            <a:r>
              <a:rPr lang="en-GB" sz="1600" dirty="0" err="1">
                <a:latin typeface="Century Gothic" panose="020B0502020202020204" pitchFamily="34" charset="0"/>
              </a:rPr>
              <a:t>goed</a:t>
            </a:r>
            <a:r>
              <a:rPr lang="en-GB" sz="1600" dirty="0">
                <a:latin typeface="Century Gothic" panose="020B0502020202020204" pitchFamily="34" charset="0"/>
              </a:rPr>
              <a:t> to the park”!</a:t>
            </a:r>
          </a:p>
        </p:txBody>
      </p:sp>
      <p:sp>
        <p:nvSpPr>
          <p:cNvPr id="7" name="TextBox 6">
            <a:extLst>
              <a:ext uri="{FF2B5EF4-FFF2-40B4-BE49-F238E27FC236}">
                <a16:creationId xmlns:a16="http://schemas.microsoft.com/office/drawing/2014/main" id="{6B483339-8326-2945-EFC5-79E0C8065F5C}"/>
              </a:ext>
            </a:extLst>
          </p:cNvPr>
          <p:cNvSpPr txBox="1"/>
          <p:nvPr/>
        </p:nvSpPr>
        <p:spPr>
          <a:xfrm rot="423653">
            <a:off x="3085267" y="7076364"/>
            <a:ext cx="3191475" cy="1323439"/>
          </a:xfrm>
          <a:prstGeom prst="rect">
            <a:avLst/>
          </a:prstGeom>
          <a:noFill/>
        </p:spPr>
        <p:txBody>
          <a:bodyPr wrap="square" rtlCol="0">
            <a:spAutoFit/>
          </a:bodyPr>
          <a:lstStyle/>
          <a:p>
            <a:pPr algn="ctr"/>
            <a:r>
              <a:rPr lang="en-GB" sz="1600" dirty="0">
                <a:latin typeface="Century Gothic" panose="020B0502020202020204" pitchFamily="34" charset="0"/>
              </a:rPr>
              <a:t>…move my attention more easily from what I am playing to someone speaking to me. I can even return my attention to the game I was playing.</a:t>
            </a:r>
          </a:p>
        </p:txBody>
      </p:sp>
      <p:sp>
        <p:nvSpPr>
          <p:cNvPr id="8" name="TextBox 7">
            <a:extLst>
              <a:ext uri="{FF2B5EF4-FFF2-40B4-BE49-F238E27FC236}">
                <a16:creationId xmlns:a16="http://schemas.microsoft.com/office/drawing/2014/main" id="{FE3DAE47-2FE0-639F-2B5A-67DC61BB2C65}"/>
              </a:ext>
            </a:extLst>
          </p:cNvPr>
          <p:cNvSpPr txBox="1"/>
          <p:nvPr/>
        </p:nvSpPr>
        <p:spPr>
          <a:xfrm rot="21208254">
            <a:off x="463424" y="1330215"/>
            <a:ext cx="2702668" cy="1569660"/>
          </a:xfrm>
          <a:prstGeom prst="rect">
            <a:avLst/>
          </a:prstGeom>
          <a:noFill/>
        </p:spPr>
        <p:txBody>
          <a:bodyPr wrap="square" rtlCol="0">
            <a:spAutoFit/>
          </a:bodyPr>
          <a:lstStyle/>
          <a:p>
            <a:pPr algn="ctr"/>
            <a:r>
              <a:rPr lang="en-GB" sz="1600" dirty="0">
                <a:latin typeface="Century Gothic" panose="020B0502020202020204" pitchFamily="34" charset="0"/>
              </a:rPr>
              <a:t>…use lots of speech sounds in the correct way when I am talking. Some sounds are still a little tricky e.g. ‘</a:t>
            </a:r>
            <a:r>
              <a:rPr lang="en-GB" sz="1600" dirty="0" err="1">
                <a:latin typeface="Century Gothic" panose="020B0502020202020204" pitchFamily="34" charset="0"/>
              </a:rPr>
              <a:t>th</a:t>
            </a:r>
            <a:r>
              <a:rPr lang="en-GB" sz="1600" dirty="0">
                <a:latin typeface="Century Gothic" panose="020B0502020202020204" pitchFamily="34" charset="0"/>
              </a:rPr>
              <a:t>’ ‘r’ ‘</a:t>
            </a:r>
            <a:r>
              <a:rPr lang="en-GB" sz="1600" dirty="0" err="1">
                <a:latin typeface="Century Gothic" panose="020B0502020202020204" pitchFamily="34" charset="0"/>
              </a:rPr>
              <a:t>ch</a:t>
            </a:r>
            <a:r>
              <a:rPr lang="en-GB" sz="1600" dirty="0">
                <a:latin typeface="Century Gothic" panose="020B0502020202020204" pitchFamily="34" charset="0"/>
              </a:rPr>
              <a:t>’ j’ and ‘l’</a:t>
            </a:r>
          </a:p>
        </p:txBody>
      </p:sp>
      <p:sp>
        <p:nvSpPr>
          <p:cNvPr id="9" name="TextBox 8">
            <a:extLst>
              <a:ext uri="{FF2B5EF4-FFF2-40B4-BE49-F238E27FC236}">
                <a16:creationId xmlns:a16="http://schemas.microsoft.com/office/drawing/2014/main" id="{72771647-222A-A966-3E5B-DA15358EF0AD}"/>
              </a:ext>
            </a:extLst>
          </p:cNvPr>
          <p:cNvSpPr txBox="1"/>
          <p:nvPr/>
        </p:nvSpPr>
        <p:spPr>
          <a:xfrm rot="21288414">
            <a:off x="468173" y="7474524"/>
            <a:ext cx="2545560" cy="830997"/>
          </a:xfrm>
          <a:prstGeom prst="rect">
            <a:avLst/>
          </a:prstGeom>
          <a:noFill/>
        </p:spPr>
        <p:txBody>
          <a:bodyPr wrap="square" rtlCol="0">
            <a:spAutoFit/>
          </a:bodyPr>
          <a:lstStyle/>
          <a:p>
            <a:pPr algn="ctr"/>
            <a:r>
              <a:rPr lang="en-GB" sz="1600" dirty="0">
                <a:latin typeface="Century Gothic" panose="020B0502020202020204" pitchFamily="34" charset="0"/>
              </a:rPr>
              <a:t>…play with my friends using my words to share my ideas and thoughts</a:t>
            </a:r>
          </a:p>
        </p:txBody>
      </p:sp>
      <p:sp>
        <p:nvSpPr>
          <p:cNvPr id="10" name="Rectangle: Rounded Corners 9">
            <a:extLst>
              <a:ext uri="{FF2B5EF4-FFF2-40B4-BE49-F238E27FC236}">
                <a16:creationId xmlns:a16="http://schemas.microsoft.com/office/drawing/2014/main" id="{EBB62E0C-8CA1-F6D7-C5BD-8E1597097265}"/>
              </a:ext>
            </a:extLst>
          </p:cNvPr>
          <p:cNvSpPr/>
          <p:nvPr/>
        </p:nvSpPr>
        <p:spPr>
          <a:xfrm>
            <a:off x="349603" y="8819469"/>
            <a:ext cx="6170391" cy="776229"/>
          </a:xfrm>
          <a:prstGeom prst="roundRect">
            <a:avLst>
              <a:gd name="adj" fmla="val 7542"/>
            </a:avLst>
          </a:prstGeom>
          <a:solidFill>
            <a:srgbClr val="FF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963BE5D5-986A-646A-16F2-AF493D56691D}"/>
              </a:ext>
            </a:extLst>
          </p:cNvPr>
          <p:cNvSpPr txBox="1"/>
          <p:nvPr/>
        </p:nvSpPr>
        <p:spPr>
          <a:xfrm>
            <a:off x="508367" y="8800439"/>
            <a:ext cx="5838645" cy="830997"/>
          </a:xfrm>
          <a:prstGeom prst="rect">
            <a:avLst/>
          </a:prstGeom>
          <a:noFill/>
        </p:spPr>
        <p:txBody>
          <a:bodyPr wrap="square" rtlCol="0">
            <a:spAutoFit/>
          </a:bodyPr>
          <a:lstStyle/>
          <a:p>
            <a:pPr algn="ctr"/>
            <a:r>
              <a:rPr lang="en-GB" sz="1200" dirty="0">
                <a:latin typeface="Century Gothic" panose="020B0502020202020204" pitchFamily="34" charset="0"/>
              </a:rPr>
              <a:t>All children follow their own unique pattern of development. </a:t>
            </a:r>
          </a:p>
          <a:p>
            <a:pPr algn="ctr"/>
            <a:r>
              <a:rPr lang="en-GB" sz="1200" dirty="0">
                <a:latin typeface="Century Gothic" panose="020B0502020202020204" pitchFamily="34" charset="0"/>
              </a:rPr>
              <a:t>This is a general guide to how children typically learn to communicate at this age. It is not a screening tool, rather information to help you think about how you can help your child’s communication skills excel.</a:t>
            </a:r>
          </a:p>
        </p:txBody>
      </p:sp>
      <p:sp>
        <p:nvSpPr>
          <p:cNvPr id="24" name="Oval 23">
            <a:extLst>
              <a:ext uri="{FF2B5EF4-FFF2-40B4-BE49-F238E27FC236}">
                <a16:creationId xmlns:a16="http://schemas.microsoft.com/office/drawing/2014/main" id="{3BD52BB7-5308-6252-D721-F36717AEB26D}"/>
              </a:ext>
            </a:extLst>
          </p:cNvPr>
          <p:cNvSpPr/>
          <p:nvPr/>
        </p:nvSpPr>
        <p:spPr>
          <a:xfrm rot="20907835">
            <a:off x="165310" y="4222041"/>
            <a:ext cx="2128211" cy="1868198"/>
          </a:xfrm>
          <a:prstGeom prst="ellipse">
            <a:avLst/>
          </a:prstGeom>
          <a:solidFill>
            <a:schemeClr val="bg1"/>
          </a:solidFill>
          <a:ln w="38100">
            <a:solidFill>
              <a:schemeClr val="tx1"/>
            </a:solidFill>
            <a:extLst>
              <a:ext uri="{C807C97D-BFC1-408E-A445-0C87EB9F89A2}">
                <ask:lineSketchStyleProps xmlns:ask="http://schemas.microsoft.com/office/drawing/2018/sketchyshapes" sd="2112297733">
                  <a:custGeom>
                    <a:avLst/>
                    <a:gdLst>
                      <a:gd name="connsiteX0" fmla="*/ 0 w 2782750"/>
                      <a:gd name="connsiteY0" fmla="*/ 823403 h 1646805"/>
                      <a:gd name="connsiteX1" fmla="*/ 1391375 w 2782750"/>
                      <a:gd name="connsiteY1" fmla="*/ 0 h 1646805"/>
                      <a:gd name="connsiteX2" fmla="*/ 2782750 w 2782750"/>
                      <a:gd name="connsiteY2" fmla="*/ 823403 h 1646805"/>
                      <a:gd name="connsiteX3" fmla="*/ 1391375 w 2782750"/>
                      <a:gd name="connsiteY3" fmla="*/ 1646806 h 1646805"/>
                      <a:gd name="connsiteX4" fmla="*/ 0 w 2782750"/>
                      <a:gd name="connsiteY4" fmla="*/ 823403 h 1646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0" h="1646805" fill="none" extrusionOk="0">
                        <a:moveTo>
                          <a:pt x="0" y="823403"/>
                        </a:moveTo>
                        <a:cubicBezTo>
                          <a:pt x="151408" y="458301"/>
                          <a:pt x="545614" y="-166727"/>
                          <a:pt x="1391375" y="0"/>
                        </a:cubicBezTo>
                        <a:cubicBezTo>
                          <a:pt x="2161431" y="-19215"/>
                          <a:pt x="2757893" y="236676"/>
                          <a:pt x="2782750" y="823403"/>
                        </a:cubicBezTo>
                        <a:cubicBezTo>
                          <a:pt x="2832523" y="1231282"/>
                          <a:pt x="2093269" y="1780670"/>
                          <a:pt x="1391375" y="1646806"/>
                        </a:cubicBezTo>
                        <a:cubicBezTo>
                          <a:pt x="567439" y="1659552"/>
                          <a:pt x="5582" y="1186580"/>
                          <a:pt x="0" y="823403"/>
                        </a:cubicBezTo>
                        <a:close/>
                      </a:path>
                      <a:path w="2782750" h="1646805" stroke="0" extrusionOk="0">
                        <a:moveTo>
                          <a:pt x="0" y="823403"/>
                        </a:moveTo>
                        <a:cubicBezTo>
                          <a:pt x="-167513" y="337581"/>
                          <a:pt x="596667" y="-2781"/>
                          <a:pt x="1391375" y="0"/>
                        </a:cubicBezTo>
                        <a:cubicBezTo>
                          <a:pt x="2131258" y="74209"/>
                          <a:pt x="2685411" y="285935"/>
                          <a:pt x="2782750" y="823403"/>
                        </a:cubicBezTo>
                        <a:cubicBezTo>
                          <a:pt x="2916253" y="1182881"/>
                          <a:pt x="2331159" y="1632098"/>
                          <a:pt x="1391375" y="1646806"/>
                        </a:cubicBezTo>
                        <a:cubicBezTo>
                          <a:pt x="601996" y="1517194"/>
                          <a:pt x="-8271" y="1298565"/>
                          <a:pt x="0" y="823403"/>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96AF2B10-37E8-CF25-2FB6-59AFDD53E3E5}"/>
              </a:ext>
            </a:extLst>
          </p:cNvPr>
          <p:cNvSpPr txBox="1"/>
          <p:nvPr/>
        </p:nvSpPr>
        <p:spPr>
          <a:xfrm rot="20951722">
            <a:off x="345740" y="4503140"/>
            <a:ext cx="1737172" cy="1323439"/>
          </a:xfrm>
          <a:prstGeom prst="rect">
            <a:avLst/>
          </a:prstGeom>
          <a:noFill/>
        </p:spPr>
        <p:txBody>
          <a:bodyPr wrap="square" rtlCol="0">
            <a:spAutoFit/>
          </a:bodyPr>
          <a:lstStyle/>
          <a:p>
            <a:pPr algn="ctr"/>
            <a:r>
              <a:rPr lang="en-GB" sz="1600" dirty="0">
                <a:latin typeface="Century Gothic" panose="020B0502020202020204" pitchFamily="34" charset="0"/>
              </a:rPr>
              <a:t>…understand language that relates to time like ‘yesterday’ ‘tomorrow’</a:t>
            </a:r>
          </a:p>
        </p:txBody>
      </p:sp>
      <p:pic>
        <p:nvPicPr>
          <p:cNvPr id="1026" name="Picture 2">
            <a:extLst>
              <a:ext uri="{FF2B5EF4-FFF2-40B4-BE49-F238E27FC236}">
                <a16:creationId xmlns:a16="http://schemas.microsoft.com/office/drawing/2014/main" id="{C1E53D01-AEF8-C182-00CC-505CDD82B2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8835" y="3327467"/>
            <a:ext cx="4964279" cy="3754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7022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850B5C-5DD0-4CE1-95F5-C594647A555D}"/>
              </a:ext>
            </a:extLst>
          </p:cNvPr>
          <p:cNvSpPr/>
          <p:nvPr/>
        </p:nvSpPr>
        <p:spPr>
          <a:xfrm>
            <a:off x="197427" y="225136"/>
            <a:ext cx="6463146" cy="9455728"/>
          </a:xfrm>
          <a:prstGeom prst="rect">
            <a:avLst/>
          </a:prstGeom>
          <a:solidFill>
            <a:schemeClr val="bg1"/>
          </a:solidFill>
          <a:ln w="28575"/>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GB" sz="1100" b="1">
                <a:effectLst/>
                <a:ea typeface="Calibri" panose="020F0502020204030204" pitchFamily="34" charset="0"/>
                <a:cs typeface="Times New Roman" panose="02020603050405020304" pitchFamily="18" charset="0"/>
              </a:rPr>
              <a:t> </a:t>
            </a:r>
            <a:endParaRPr lang="en-GB" sz="1100">
              <a:effectLst/>
              <a:ea typeface="Calibri" panose="020F0502020204030204" pitchFamily="34" charset="0"/>
              <a:cs typeface="Times New Roman" panose="02020603050405020304" pitchFamily="18" charset="0"/>
            </a:endParaRPr>
          </a:p>
          <a:p>
            <a:pPr algn="ctr">
              <a:lnSpc>
                <a:spcPct val="115000"/>
              </a:lnSpc>
              <a:spcAft>
                <a:spcPts val="1000"/>
              </a:spcAft>
            </a:pPr>
            <a:r>
              <a:rPr lang="en-GB" sz="1100" b="1">
                <a:effectLst/>
                <a:ea typeface="Calibri" panose="020F0502020204030204" pitchFamily="34" charset="0"/>
                <a:cs typeface="Times New Roman" panose="02020603050405020304" pitchFamily="18" charset="0"/>
              </a:rPr>
              <a:t> </a:t>
            </a:r>
            <a:endParaRPr lang="en-GB" sz="1100">
              <a:effectLst/>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AAF1644-F8C4-4927-93EA-5E605C7C1CDB}"/>
              </a:ext>
            </a:extLst>
          </p:cNvPr>
          <p:cNvSpPr txBox="1"/>
          <p:nvPr/>
        </p:nvSpPr>
        <p:spPr>
          <a:xfrm>
            <a:off x="344413" y="2329783"/>
            <a:ext cx="6124544" cy="5509200"/>
          </a:xfrm>
          <a:prstGeom prst="rect">
            <a:avLst/>
          </a:prstGeom>
          <a:noFill/>
        </p:spPr>
        <p:txBody>
          <a:bodyPr wrap="square" rtlCol="0">
            <a:spAutoFit/>
          </a:bodyPr>
          <a:lstStyle/>
          <a:p>
            <a:pPr marL="285750" indent="-285750">
              <a:buFont typeface="Arial" panose="020B0604020202020204" pitchFamily="34" charset="0"/>
              <a:buChar char="•"/>
            </a:pPr>
            <a:r>
              <a:rPr lang="en-GB" sz="1600" dirty="0">
                <a:latin typeface="Century Gothic" panose="020B0502020202020204" pitchFamily="34" charset="0"/>
              </a:rPr>
              <a:t>I love to hear your conversation. </a:t>
            </a:r>
            <a:r>
              <a:rPr lang="en-GB" sz="1600" b="1" dirty="0">
                <a:latin typeface="Century Gothic" panose="020B0502020202020204" pitchFamily="34" charset="0"/>
              </a:rPr>
              <a:t>Talk to me </a:t>
            </a:r>
            <a:r>
              <a:rPr lang="en-GB" sz="1600" dirty="0">
                <a:latin typeface="Century Gothic" panose="020B0502020202020204" pitchFamily="34" charset="0"/>
              </a:rPr>
              <a:t>about what has been happening today, yesterday and what will happen tomorrow. Pop your phone away when we chat.</a:t>
            </a:r>
          </a:p>
          <a:p>
            <a:pPr marL="285750" indent="-285750">
              <a:buFont typeface="Arial" panose="020B0604020202020204" pitchFamily="34" charset="0"/>
              <a:buChar char="•"/>
            </a:pPr>
            <a:r>
              <a:rPr lang="en-GB" sz="1600" b="1" dirty="0">
                <a:latin typeface="Century Gothic" panose="020B0502020202020204" pitchFamily="34" charset="0"/>
              </a:rPr>
              <a:t>Sing nursery rhymes and songs </a:t>
            </a:r>
            <a:r>
              <a:rPr lang="en-GB" sz="1600" dirty="0">
                <a:latin typeface="Century Gothic" panose="020B0502020202020204" pitchFamily="34" charset="0"/>
              </a:rPr>
              <a:t>with me. The pattern of rhymes helps me learn about sounds and listening.</a:t>
            </a:r>
          </a:p>
          <a:p>
            <a:pPr marL="285750" indent="-285750">
              <a:buFont typeface="Arial" panose="020B0604020202020204" pitchFamily="34" charset="0"/>
              <a:buChar char="•"/>
            </a:pPr>
            <a:r>
              <a:rPr lang="en-GB" sz="1600" dirty="0">
                <a:latin typeface="Century Gothic" panose="020B0502020202020204" pitchFamily="34" charset="0"/>
              </a:rPr>
              <a:t>Games like ‘Simon Says’ and musical statues help my listening skills!</a:t>
            </a:r>
          </a:p>
          <a:p>
            <a:pPr marL="285750" indent="-285750">
              <a:buFont typeface="Arial" panose="020B0604020202020204" pitchFamily="34" charset="0"/>
              <a:buChar char="•"/>
            </a:pPr>
            <a:r>
              <a:rPr lang="en-GB" sz="1600" dirty="0">
                <a:latin typeface="Century Gothic" panose="020B0502020202020204" pitchFamily="34" charset="0"/>
              </a:rPr>
              <a:t>I love to play and enjoy having you play with me. We could </a:t>
            </a:r>
            <a:r>
              <a:rPr lang="en-GB" sz="1600" b="1" dirty="0">
                <a:latin typeface="Century Gothic" panose="020B0502020202020204" pitchFamily="34" charset="0"/>
              </a:rPr>
              <a:t>play make-believe games </a:t>
            </a:r>
            <a:r>
              <a:rPr lang="en-GB" sz="1600" dirty="0">
                <a:latin typeface="Century Gothic" panose="020B0502020202020204" pitchFamily="34" charset="0"/>
              </a:rPr>
              <a:t>and pretend to be dragons or fairies or…</a:t>
            </a:r>
          </a:p>
          <a:p>
            <a:pPr marL="285750" indent="-285750">
              <a:buFont typeface="Arial" panose="020B0604020202020204" pitchFamily="34" charset="0"/>
              <a:buChar char="•"/>
            </a:pPr>
            <a:r>
              <a:rPr lang="en-GB" sz="1600" b="1" dirty="0">
                <a:latin typeface="Century Gothic" panose="020B0502020202020204" pitchFamily="34" charset="0"/>
              </a:rPr>
              <a:t>Talk about lots of different things</a:t>
            </a:r>
            <a:r>
              <a:rPr lang="en-GB" sz="1600" dirty="0">
                <a:latin typeface="Century Gothic" panose="020B0502020202020204" pitchFamily="34" charset="0"/>
              </a:rPr>
              <a:t>. This helps me build my word bank and hear different types of words.</a:t>
            </a:r>
          </a:p>
          <a:p>
            <a:pPr marL="285750" indent="-285750">
              <a:buFont typeface="Arial" panose="020B0604020202020204" pitchFamily="34" charset="0"/>
              <a:buChar char="•"/>
            </a:pPr>
            <a:r>
              <a:rPr lang="en-GB" sz="1600" dirty="0">
                <a:latin typeface="Century Gothic" panose="020B0502020202020204" pitchFamily="34" charset="0"/>
              </a:rPr>
              <a:t>Books help me experience new words too. </a:t>
            </a:r>
            <a:r>
              <a:rPr lang="en-GB" sz="1600" b="1" dirty="0">
                <a:latin typeface="Century Gothic" panose="020B0502020202020204" pitchFamily="34" charset="0"/>
              </a:rPr>
              <a:t>Share a book with me every day. </a:t>
            </a:r>
            <a:r>
              <a:rPr lang="en-GB" sz="1600" dirty="0">
                <a:latin typeface="Century Gothic" panose="020B0502020202020204" pitchFamily="34" charset="0"/>
              </a:rPr>
              <a:t>Rhyming ones are great! Maybe I can tell you about my favourite stories.</a:t>
            </a:r>
          </a:p>
          <a:p>
            <a:pPr marL="285750" indent="-285750">
              <a:buFont typeface="Arial" panose="020B0604020202020204" pitchFamily="34" charset="0"/>
              <a:buChar char="•"/>
            </a:pPr>
            <a:r>
              <a:rPr lang="en-GB" sz="1600" dirty="0">
                <a:latin typeface="Century Gothic" panose="020B0502020202020204" pitchFamily="34" charset="0"/>
              </a:rPr>
              <a:t>Play </a:t>
            </a:r>
            <a:r>
              <a:rPr lang="en-GB" sz="1600" b="1" dirty="0">
                <a:latin typeface="Century Gothic" panose="020B0502020202020204" pitchFamily="34" charset="0"/>
              </a:rPr>
              <a:t>simple board games </a:t>
            </a:r>
            <a:r>
              <a:rPr lang="en-GB" sz="1600" dirty="0">
                <a:latin typeface="Century Gothic" panose="020B0502020202020204" pitchFamily="34" charset="0"/>
              </a:rPr>
              <a:t>with me as I learn to wait and take turns with others. </a:t>
            </a:r>
          </a:p>
          <a:p>
            <a:pPr marL="285750" indent="-285750">
              <a:buFont typeface="Arial" panose="020B0604020202020204" pitchFamily="34" charset="0"/>
              <a:buChar char="•"/>
            </a:pPr>
            <a:r>
              <a:rPr lang="en-GB" sz="1600" dirty="0">
                <a:latin typeface="Century Gothic" panose="020B0502020202020204" pitchFamily="34" charset="0"/>
              </a:rPr>
              <a:t>Because my language is developing so much, I might start to stumble on some of my words. This is OK! I just need you to </a:t>
            </a:r>
            <a:r>
              <a:rPr lang="en-GB" sz="1600" b="1" dirty="0">
                <a:latin typeface="Century Gothic" panose="020B0502020202020204" pitchFamily="34" charset="0"/>
              </a:rPr>
              <a:t>give me time to finish </a:t>
            </a:r>
            <a:r>
              <a:rPr lang="en-GB" sz="1600" dirty="0">
                <a:latin typeface="Century Gothic" panose="020B0502020202020204" pitchFamily="34" charset="0"/>
              </a:rPr>
              <a:t>my idea. Try not to interrupt or answer for me. </a:t>
            </a:r>
          </a:p>
          <a:p>
            <a:pPr marL="285750" indent="-285750">
              <a:buFont typeface="Arial" panose="020B0604020202020204" pitchFamily="34" charset="0"/>
              <a:buChar char="•"/>
            </a:pPr>
            <a:endParaRPr lang="en-GB" sz="1600" dirty="0">
              <a:latin typeface="Century Gothic" panose="020B0502020202020204" pitchFamily="34" charset="0"/>
            </a:endParaRPr>
          </a:p>
        </p:txBody>
      </p:sp>
      <p:sp>
        <p:nvSpPr>
          <p:cNvPr id="5" name="Rectangle: Rounded Corners 4">
            <a:extLst>
              <a:ext uri="{FF2B5EF4-FFF2-40B4-BE49-F238E27FC236}">
                <a16:creationId xmlns:a16="http://schemas.microsoft.com/office/drawing/2014/main" id="{D31FEB85-917B-53BD-7039-8944D485C902}"/>
              </a:ext>
            </a:extLst>
          </p:cNvPr>
          <p:cNvSpPr/>
          <p:nvPr/>
        </p:nvSpPr>
        <p:spPr>
          <a:xfrm>
            <a:off x="348096" y="1439019"/>
            <a:ext cx="5837551" cy="776229"/>
          </a:xfrm>
          <a:prstGeom prst="roundRect">
            <a:avLst>
              <a:gd name="adj" fmla="val 7542"/>
            </a:avLst>
          </a:prstGeom>
          <a:solidFill>
            <a:srgbClr val="FF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5004E6C-0C7F-5336-123C-6F527275ECA1}"/>
              </a:ext>
            </a:extLst>
          </p:cNvPr>
          <p:cNvSpPr txBox="1"/>
          <p:nvPr/>
        </p:nvSpPr>
        <p:spPr>
          <a:xfrm>
            <a:off x="542059" y="1534745"/>
            <a:ext cx="4736931" cy="584775"/>
          </a:xfrm>
          <a:prstGeom prst="rect">
            <a:avLst/>
          </a:prstGeom>
          <a:noFill/>
        </p:spPr>
        <p:txBody>
          <a:bodyPr wrap="square" rtlCol="0">
            <a:spAutoFit/>
          </a:bodyPr>
          <a:lstStyle/>
          <a:p>
            <a:r>
              <a:rPr lang="en-GB" sz="1600" dirty="0">
                <a:latin typeface="Century Gothic" panose="020B0502020202020204" pitchFamily="34" charset="0"/>
              </a:rPr>
              <a:t>Here’s some ideas to help all children to develop their communication skills</a:t>
            </a:r>
          </a:p>
        </p:txBody>
      </p:sp>
      <p:sp>
        <p:nvSpPr>
          <p:cNvPr id="12" name="Rectangle: Rounded Corners 11">
            <a:extLst>
              <a:ext uri="{FF2B5EF4-FFF2-40B4-BE49-F238E27FC236}">
                <a16:creationId xmlns:a16="http://schemas.microsoft.com/office/drawing/2014/main" id="{0C92CFB8-FFAE-4D96-6C1C-87D85175AC85}"/>
              </a:ext>
            </a:extLst>
          </p:cNvPr>
          <p:cNvSpPr/>
          <p:nvPr/>
        </p:nvSpPr>
        <p:spPr>
          <a:xfrm>
            <a:off x="348096" y="7608957"/>
            <a:ext cx="6216111" cy="1916807"/>
          </a:xfrm>
          <a:prstGeom prst="roundRect">
            <a:avLst>
              <a:gd name="adj" fmla="val 7713"/>
            </a:avLst>
          </a:prstGeom>
          <a:solidFill>
            <a:srgbClr val="C8EF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747E0E29-844A-762F-0800-7987BDFDB0C9}"/>
              </a:ext>
            </a:extLst>
          </p:cNvPr>
          <p:cNvSpPr txBox="1"/>
          <p:nvPr/>
        </p:nvSpPr>
        <p:spPr>
          <a:xfrm>
            <a:off x="2275112" y="7888922"/>
            <a:ext cx="4208238" cy="1308050"/>
          </a:xfrm>
          <a:prstGeom prst="rect">
            <a:avLst/>
          </a:prstGeom>
          <a:noFill/>
        </p:spPr>
        <p:txBody>
          <a:bodyPr wrap="square" rtlCol="0">
            <a:spAutoFit/>
          </a:bodyPr>
          <a:lstStyle/>
          <a:p>
            <a:r>
              <a:rPr lang="en-GB" sz="2000" b="1" dirty="0">
                <a:solidFill>
                  <a:srgbClr val="002060"/>
                </a:solidFill>
                <a:latin typeface="Century Gothic" panose="020B0502020202020204" pitchFamily="34" charset="0"/>
              </a:rPr>
              <a:t>Celebrate your home language</a:t>
            </a:r>
          </a:p>
          <a:p>
            <a:endParaRPr lang="en-GB" sz="1100" dirty="0">
              <a:highlight>
                <a:srgbClr val="FFFF00"/>
              </a:highlight>
              <a:latin typeface="Century Gothic" panose="020B0502020202020204" pitchFamily="34" charset="0"/>
            </a:endParaRPr>
          </a:p>
          <a:p>
            <a:r>
              <a:rPr lang="en-GB" sz="1600" dirty="0">
                <a:latin typeface="Century Gothic" panose="020B0502020202020204" pitchFamily="34" charset="0"/>
              </a:rPr>
              <a:t>Talk, sing and read to me in </a:t>
            </a:r>
            <a:r>
              <a:rPr lang="en-GB" sz="1600" b="1" dirty="0">
                <a:latin typeface="Century Gothic" panose="020B0502020202020204" pitchFamily="34" charset="0"/>
              </a:rPr>
              <a:t>our home language</a:t>
            </a:r>
            <a:r>
              <a:rPr lang="en-GB" sz="1600" dirty="0">
                <a:latin typeface="Century Gothic" panose="020B0502020202020204" pitchFamily="34" charset="0"/>
              </a:rPr>
              <a:t>, it makes me feel included and helps me learn English too!</a:t>
            </a:r>
          </a:p>
        </p:txBody>
      </p:sp>
      <p:pic>
        <p:nvPicPr>
          <p:cNvPr id="15" name="Picture 2">
            <a:extLst>
              <a:ext uri="{FF2B5EF4-FFF2-40B4-BE49-F238E27FC236}">
                <a16:creationId xmlns:a16="http://schemas.microsoft.com/office/drawing/2014/main" id="{CC58A1D4-F01B-67F0-11F9-CE70C09CDE6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780" y="7647333"/>
            <a:ext cx="1833049" cy="199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le 3">
            <a:extLst>
              <a:ext uri="{FF2B5EF4-FFF2-40B4-BE49-F238E27FC236}">
                <a16:creationId xmlns:a16="http://schemas.microsoft.com/office/drawing/2014/main" id="{AFDC2FB6-5B3E-DEF5-30F9-06EF17897596}"/>
              </a:ext>
            </a:extLst>
          </p:cNvPr>
          <p:cNvSpPr/>
          <p:nvPr/>
        </p:nvSpPr>
        <p:spPr>
          <a:xfrm>
            <a:off x="468780" y="454970"/>
            <a:ext cx="5837551" cy="776229"/>
          </a:xfrm>
          <a:prstGeom prst="roundRect">
            <a:avLst/>
          </a:prstGeom>
          <a:solidFill>
            <a:schemeClr val="accent1">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Helpful Hints</a:t>
            </a:r>
          </a:p>
        </p:txBody>
      </p:sp>
      <p:pic>
        <p:nvPicPr>
          <p:cNvPr id="8" name="Picture 2">
            <a:extLst>
              <a:ext uri="{FF2B5EF4-FFF2-40B4-BE49-F238E27FC236}">
                <a16:creationId xmlns:a16="http://schemas.microsoft.com/office/drawing/2014/main" id="{A82EF997-C76C-5D50-8329-88521AB2D6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9165" y="561494"/>
            <a:ext cx="1095052" cy="169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1960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C31792A-9136-CE9D-7E1E-D89EF8EF4343}"/>
              </a:ext>
            </a:extLst>
          </p:cNvPr>
          <p:cNvSpPr/>
          <p:nvPr/>
        </p:nvSpPr>
        <p:spPr>
          <a:xfrm>
            <a:off x="197427" y="225136"/>
            <a:ext cx="6463146" cy="9455728"/>
          </a:xfrm>
          <a:prstGeom prst="rect">
            <a:avLst/>
          </a:prstGeom>
          <a:solidFill>
            <a:schemeClr val="bg1"/>
          </a:solidFill>
          <a:ln w="28575"/>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GB" sz="1100" b="1" dirty="0">
                <a:effectLst/>
                <a:ea typeface="Calibri" panose="020F0502020204030204" pitchFamily="34" charset="0"/>
                <a:cs typeface="Times New Roman" panose="02020603050405020304" pitchFamily="18" charset="0"/>
              </a:rPr>
              <a:t> </a:t>
            </a:r>
            <a:endParaRPr lang="en-GB" sz="1100" dirty="0">
              <a:effectLst/>
              <a:ea typeface="Calibri" panose="020F0502020204030204" pitchFamily="34" charset="0"/>
              <a:cs typeface="Times New Roman" panose="02020603050405020304" pitchFamily="18" charset="0"/>
            </a:endParaRPr>
          </a:p>
          <a:p>
            <a:pPr algn="ctr">
              <a:lnSpc>
                <a:spcPct val="115000"/>
              </a:lnSpc>
              <a:spcAft>
                <a:spcPts val="1000"/>
              </a:spcAft>
            </a:pPr>
            <a:r>
              <a:rPr lang="en-GB" sz="1100" b="1" dirty="0">
                <a:effectLst/>
                <a:ea typeface="Calibri" panose="020F0502020204030204" pitchFamily="34" charset="0"/>
                <a:cs typeface="Times New Roman" panose="02020603050405020304" pitchFamily="18" charset="0"/>
              </a:rPr>
              <a:t> </a:t>
            </a:r>
            <a:endParaRPr lang="en-GB" sz="1100" dirty="0">
              <a:effectLst/>
              <a:ea typeface="Calibri" panose="020F0502020204030204" pitchFamily="34" charset="0"/>
              <a:cs typeface="Times New Roman" panose="02020603050405020304" pitchFamily="18" charset="0"/>
            </a:endParaRPr>
          </a:p>
        </p:txBody>
      </p:sp>
      <p:sp>
        <p:nvSpPr>
          <p:cNvPr id="9" name="Rounded Rectangle 3">
            <a:extLst>
              <a:ext uri="{FF2B5EF4-FFF2-40B4-BE49-F238E27FC236}">
                <a16:creationId xmlns:a16="http://schemas.microsoft.com/office/drawing/2014/main" id="{945EA903-14B1-3449-E3CB-BE6397D94211}"/>
              </a:ext>
            </a:extLst>
          </p:cNvPr>
          <p:cNvSpPr/>
          <p:nvPr/>
        </p:nvSpPr>
        <p:spPr>
          <a:xfrm>
            <a:off x="374822" y="432575"/>
            <a:ext cx="6161806" cy="576122"/>
          </a:xfrm>
          <a:prstGeom prst="roundRect">
            <a:avLst/>
          </a:prstGeom>
          <a:solidFill>
            <a:schemeClr val="accent1">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GB" sz="1100">
                <a:effectLst/>
                <a:ea typeface="Calibri" panose="020F0502020204030204" pitchFamily="34" charset="0"/>
                <a:cs typeface="Times New Roman" panose="02020603050405020304" pitchFamily="18" charset="0"/>
              </a:rPr>
              <a:t> </a:t>
            </a:r>
          </a:p>
        </p:txBody>
      </p:sp>
      <p:sp>
        <p:nvSpPr>
          <p:cNvPr id="12" name="Text Box 2">
            <a:extLst>
              <a:ext uri="{FF2B5EF4-FFF2-40B4-BE49-F238E27FC236}">
                <a16:creationId xmlns:a16="http://schemas.microsoft.com/office/drawing/2014/main" id="{10DC3BEC-EB82-F42B-E867-8BF778035B63}"/>
              </a:ext>
            </a:extLst>
          </p:cNvPr>
          <p:cNvSpPr txBox="1">
            <a:spLocks noChangeArrowheads="1"/>
          </p:cNvSpPr>
          <p:nvPr/>
        </p:nvSpPr>
        <p:spPr bwMode="auto">
          <a:xfrm>
            <a:off x="1111567" y="516352"/>
            <a:ext cx="4634865" cy="399733"/>
          </a:xfrm>
          <a:prstGeom prst="rect">
            <a:avLst/>
          </a:prstGeom>
          <a:noFill/>
          <a:ln w="9525">
            <a:solidFill>
              <a:schemeClr val="accent1">
                <a:lumMod val="20000"/>
                <a:lumOff val="80000"/>
              </a:schemeClr>
            </a:solidFill>
            <a:miter lim="800000"/>
            <a:headEnd/>
            <a:tailEnd/>
          </a:ln>
        </p:spPr>
        <p:txBody>
          <a:bodyPr rot="0" vert="horz" wrap="square" lIns="91440" tIns="45720" rIns="91440" bIns="45720" anchor="t" anchorCtr="0">
            <a:noAutofit/>
          </a:bodyPr>
          <a:lstStyle/>
          <a:p>
            <a:pPr algn="ctr">
              <a:lnSpc>
                <a:spcPct val="115000"/>
              </a:lnSpc>
              <a:spcAft>
                <a:spcPts val="1000"/>
              </a:spcAft>
            </a:pPr>
            <a:r>
              <a:rPr lang="en-GB" sz="2200" b="1" dirty="0">
                <a:solidFill>
                  <a:srgbClr val="1F497D"/>
                </a:solidFill>
                <a:latin typeface="Century Gothic" panose="020B0502020202020204" pitchFamily="34" charset="0"/>
                <a:ea typeface="Calibri" panose="020F0502020204030204" pitchFamily="34" charset="0"/>
                <a:cs typeface="Times New Roman" panose="02020603050405020304" pitchFamily="18" charset="0"/>
              </a:rPr>
              <a:t>Don’t forget...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Rectangle: Rounded Corners 24">
            <a:extLst>
              <a:ext uri="{FF2B5EF4-FFF2-40B4-BE49-F238E27FC236}">
                <a16:creationId xmlns:a16="http://schemas.microsoft.com/office/drawing/2014/main" id="{8B7254B6-31FE-A84A-D57A-A24920D21768}"/>
              </a:ext>
            </a:extLst>
          </p:cNvPr>
          <p:cNvSpPr/>
          <p:nvPr/>
        </p:nvSpPr>
        <p:spPr>
          <a:xfrm>
            <a:off x="341568" y="1251718"/>
            <a:ext cx="6216111" cy="2527320"/>
          </a:xfrm>
          <a:prstGeom prst="roundRect">
            <a:avLst>
              <a:gd name="adj" fmla="val 7713"/>
            </a:avLst>
          </a:prstGeom>
          <a:solidFill>
            <a:srgbClr val="C8EF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TextBox 26">
            <a:extLst>
              <a:ext uri="{FF2B5EF4-FFF2-40B4-BE49-F238E27FC236}">
                <a16:creationId xmlns:a16="http://schemas.microsoft.com/office/drawing/2014/main" id="{A2A15670-B385-6AAF-1FF1-FB2D5BB9B6ED}"/>
              </a:ext>
            </a:extLst>
          </p:cNvPr>
          <p:cNvSpPr txBox="1"/>
          <p:nvPr/>
        </p:nvSpPr>
        <p:spPr>
          <a:xfrm>
            <a:off x="458645" y="1424401"/>
            <a:ext cx="3581180" cy="2062103"/>
          </a:xfrm>
          <a:prstGeom prst="rect">
            <a:avLst/>
          </a:prstGeom>
          <a:noFill/>
        </p:spPr>
        <p:txBody>
          <a:bodyPr wrap="square">
            <a:spAutoFit/>
          </a:bodyPr>
          <a:lstStyle/>
          <a:p>
            <a:pPr algn="ctr"/>
            <a:r>
              <a:rPr lang="en-GB" sz="1600" dirty="0">
                <a:latin typeface="Century Gothic" panose="020B0502020202020204" pitchFamily="34" charset="0"/>
              </a:rPr>
              <a:t>No matter what age I am, one of the best ways to help my speech and language development is to have some </a:t>
            </a:r>
            <a:r>
              <a:rPr lang="en-GB" sz="1600" b="1" dirty="0">
                <a:latin typeface="Century Gothic" panose="020B0502020202020204" pitchFamily="34" charset="0"/>
              </a:rPr>
              <a:t>special quiet time </a:t>
            </a:r>
            <a:r>
              <a:rPr lang="en-GB" sz="1600" dirty="0">
                <a:latin typeface="Century Gothic" panose="020B0502020202020204" pitchFamily="34" charset="0"/>
              </a:rPr>
              <a:t>with me so we can talk, play, sing nursery rhymes or look at books.</a:t>
            </a:r>
          </a:p>
          <a:p>
            <a:pPr algn="ctr"/>
            <a:endParaRPr lang="en-GB" sz="1400" b="1" dirty="0">
              <a:latin typeface="Century Gothic" panose="020B0502020202020204" pitchFamily="34" charset="0"/>
            </a:endParaRPr>
          </a:p>
          <a:p>
            <a:pPr algn="ctr"/>
            <a:r>
              <a:rPr lang="en-GB" b="1" dirty="0">
                <a:latin typeface="Century Gothic" panose="020B0502020202020204" pitchFamily="34" charset="0"/>
              </a:rPr>
              <a:t>Make ‘time to talk’ a priority</a:t>
            </a:r>
          </a:p>
        </p:txBody>
      </p:sp>
      <p:sp>
        <p:nvSpPr>
          <p:cNvPr id="7" name="Rounded Rectangle 3">
            <a:extLst>
              <a:ext uri="{FF2B5EF4-FFF2-40B4-BE49-F238E27FC236}">
                <a16:creationId xmlns:a16="http://schemas.microsoft.com/office/drawing/2014/main" id="{D305254D-ADAC-E666-2C09-56C024B76D64}"/>
              </a:ext>
            </a:extLst>
          </p:cNvPr>
          <p:cNvSpPr/>
          <p:nvPr/>
        </p:nvSpPr>
        <p:spPr>
          <a:xfrm>
            <a:off x="321372" y="4082553"/>
            <a:ext cx="6161806" cy="576122"/>
          </a:xfrm>
          <a:prstGeom prst="roundRect">
            <a:avLst/>
          </a:prstGeom>
          <a:solidFill>
            <a:schemeClr val="accent1">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GB" sz="1100" dirty="0">
                <a:effectLst/>
                <a:ea typeface="Calibri" panose="020F0502020204030204" pitchFamily="34" charset="0"/>
                <a:cs typeface="Times New Roman" panose="02020603050405020304" pitchFamily="18" charset="0"/>
              </a:rPr>
              <a:t> </a:t>
            </a:r>
          </a:p>
        </p:txBody>
      </p:sp>
      <p:sp>
        <p:nvSpPr>
          <p:cNvPr id="10" name="Text Box 2">
            <a:extLst>
              <a:ext uri="{FF2B5EF4-FFF2-40B4-BE49-F238E27FC236}">
                <a16:creationId xmlns:a16="http://schemas.microsoft.com/office/drawing/2014/main" id="{78F44892-9002-A2DC-6D64-61CFAB78E070}"/>
              </a:ext>
            </a:extLst>
          </p:cNvPr>
          <p:cNvSpPr txBox="1">
            <a:spLocks noChangeArrowheads="1"/>
          </p:cNvSpPr>
          <p:nvPr/>
        </p:nvSpPr>
        <p:spPr bwMode="auto">
          <a:xfrm>
            <a:off x="1058117" y="4150428"/>
            <a:ext cx="4634865" cy="399733"/>
          </a:xfrm>
          <a:prstGeom prst="rect">
            <a:avLst/>
          </a:prstGeom>
          <a:noFill/>
          <a:ln w="9525">
            <a:solidFill>
              <a:schemeClr val="accent1">
                <a:lumMod val="20000"/>
                <a:lumOff val="80000"/>
              </a:schemeClr>
            </a:solidFill>
            <a:miter lim="800000"/>
            <a:headEnd/>
            <a:tailEnd/>
          </a:ln>
        </p:spPr>
        <p:txBody>
          <a:bodyPr rot="0" vert="horz" wrap="square" lIns="91440" tIns="45720" rIns="91440" bIns="45720" anchor="t" anchorCtr="0">
            <a:noAutofit/>
          </a:bodyPr>
          <a:lstStyle/>
          <a:p>
            <a:pPr algn="ctr">
              <a:lnSpc>
                <a:spcPct val="115000"/>
              </a:lnSpc>
              <a:spcAft>
                <a:spcPts val="1000"/>
              </a:spcAft>
            </a:pPr>
            <a:r>
              <a:rPr lang="en-GB" sz="2200" b="1" dirty="0">
                <a:solidFill>
                  <a:srgbClr val="1F497D"/>
                </a:solidFill>
                <a:effectLst/>
                <a:latin typeface="Century Gothic" panose="020B0502020202020204" pitchFamily="34" charset="0"/>
                <a:ea typeface="Calibri" panose="020F0502020204030204" pitchFamily="34" charset="0"/>
                <a:cs typeface="Times New Roman" panose="02020603050405020304" pitchFamily="18" charset="0"/>
              </a:rPr>
              <a:t>W</a:t>
            </a:r>
            <a:r>
              <a:rPr lang="en-GB" sz="2200" b="1" dirty="0">
                <a:solidFill>
                  <a:srgbClr val="1F497D"/>
                </a:solidFill>
                <a:latin typeface="Century Gothic" panose="020B0502020202020204" pitchFamily="34" charset="0"/>
                <a:ea typeface="Calibri" panose="020F0502020204030204" pitchFamily="34" charset="0"/>
                <a:cs typeface="Times New Roman" panose="02020603050405020304" pitchFamily="18" charset="0"/>
              </a:rPr>
              <a:t>here to get more information: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4">
            <a:extLst>
              <a:ext uri="{FF2B5EF4-FFF2-40B4-BE49-F238E27FC236}">
                <a16:creationId xmlns:a16="http://schemas.microsoft.com/office/drawing/2014/main" id="{68076554-7E74-3AE1-E0C6-FC212881C2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601686" y="1491542"/>
            <a:ext cx="3058887" cy="2313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a:extLst>
              <a:ext uri="{FF2B5EF4-FFF2-40B4-BE49-F238E27FC236}">
                <a16:creationId xmlns:a16="http://schemas.microsoft.com/office/drawing/2014/main" id="{06E08865-8797-3A3C-53D0-FE1989C8FBEA}"/>
              </a:ext>
            </a:extLst>
          </p:cNvPr>
          <p:cNvSpPr/>
          <p:nvPr/>
        </p:nvSpPr>
        <p:spPr>
          <a:xfrm>
            <a:off x="374821" y="4221331"/>
            <a:ext cx="6161807" cy="26198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latin typeface="Century Gothic" panose="020B0502020202020204" pitchFamily="34" charset="0"/>
            </a:endParaRPr>
          </a:p>
          <a:p>
            <a:r>
              <a:rPr lang="en-GB" sz="1600" dirty="0">
                <a:solidFill>
                  <a:schemeClr val="tx1"/>
                </a:solidFill>
                <a:latin typeface="Century Gothic" panose="020B0502020202020204" pitchFamily="34" charset="0"/>
              </a:rPr>
              <a:t>If you’d like to know more about how to help </a:t>
            </a:r>
          </a:p>
          <a:p>
            <a:r>
              <a:rPr lang="en-GB" sz="1600" dirty="0">
                <a:solidFill>
                  <a:schemeClr val="tx1"/>
                </a:solidFill>
                <a:latin typeface="Century Gothic" panose="020B0502020202020204" pitchFamily="34" charset="0"/>
              </a:rPr>
              <a:t>your child learn to communicate, then take a </a:t>
            </a:r>
          </a:p>
          <a:p>
            <a:r>
              <a:rPr lang="en-GB" sz="1600" dirty="0">
                <a:solidFill>
                  <a:schemeClr val="tx1"/>
                </a:solidFill>
                <a:latin typeface="Century Gothic" panose="020B0502020202020204" pitchFamily="34" charset="0"/>
              </a:rPr>
              <a:t>look at our website:</a:t>
            </a:r>
          </a:p>
          <a:p>
            <a:r>
              <a:rPr lang="en-GB" sz="1600" dirty="0">
                <a:solidFill>
                  <a:schemeClr val="tx1"/>
                </a:solidFill>
                <a:latin typeface="Century Gothic" panose="020B0502020202020204" pitchFamily="34" charset="0"/>
                <a:hlinkClick r:id="rId3"/>
              </a:rPr>
              <a:t>www.timetotalkwarwickshire.co.uk</a:t>
            </a:r>
            <a:r>
              <a:rPr lang="en-GB" sz="1600" dirty="0">
                <a:solidFill>
                  <a:schemeClr val="tx1"/>
                </a:solidFill>
                <a:latin typeface="Century Gothic" panose="020B0502020202020204" pitchFamily="34" charset="0"/>
              </a:rPr>
              <a:t> </a:t>
            </a:r>
          </a:p>
          <a:p>
            <a:endParaRPr lang="en-GB" sz="1600" dirty="0">
              <a:solidFill>
                <a:schemeClr val="tx1"/>
              </a:solidFill>
              <a:latin typeface="Century Gothic" panose="020B0502020202020204" pitchFamily="34" charset="0"/>
            </a:endParaRPr>
          </a:p>
          <a:p>
            <a:r>
              <a:rPr lang="en-GB" sz="1600" dirty="0">
                <a:solidFill>
                  <a:schemeClr val="tx1"/>
                </a:solidFill>
                <a:latin typeface="Century Gothic" panose="020B0502020202020204" pitchFamily="34" charset="0"/>
              </a:rPr>
              <a:t>If you have any questions or concerns, then contact your </a:t>
            </a:r>
            <a:r>
              <a:rPr lang="en-GB" sz="1600" b="1" dirty="0">
                <a:solidFill>
                  <a:schemeClr val="tx1"/>
                </a:solidFill>
                <a:latin typeface="Century Gothic" panose="020B0502020202020204" pitchFamily="34" charset="0"/>
              </a:rPr>
              <a:t>Warwickshire Health Visitor </a:t>
            </a:r>
            <a:r>
              <a:rPr lang="en-GB" sz="1600" dirty="0">
                <a:solidFill>
                  <a:schemeClr val="tx1"/>
                </a:solidFill>
                <a:latin typeface="Century Gothic" panose="020B0502020202020204" pitchFamily="34" charset="0"/>
              </a:rPr>
              <a:t>or local </a:t>
            </a:r>
            <a:r>
              <a:rPr lang="en-GB" sz="1600" b="1" dirty="0">
                <a:solidFill>
                  <a:schemeClr val="tx1"/>
                </a:solidFill>
                <a:latin typeface="Century Gothic" panose="020B0502020202020204" pitchFamily="34" charset="0"/>
              </a:rPr>
              <a:t>Children &amp; Family Centre</a:t>
            </a:r>
          </a:p>
        </p:txBody>
      </p:sp>
      <p:graphicFrame>
        <p:nvGraphicFramePr>
          <p:cNvPr id="17" name="Table 16">
            <a:extLst>
              <a:ext uri="{FF2B5EF4-FFF2-40B4-BE49-F238E27FC236}">
                <a16:creationId xmlns:a16="http://schemas.microsoft.com/office/drawing/2014/main" id="{C4398C41-A71A-E7CF-E9F8-C390EE8714A8}"/>
              </a:ext>
            </a:extLst>
          </p:cNvPr>
          <p:cNvGraphicFramePr>
            <a:graphicFrameLocks noGrp="1"/>
          </p:cNvGraphicFramePr>
          <p:nvPr>
            <p:extLst>
              <p:ext uri="{D42A27DB-BD31-4B8C-83A1-F6EECF244321}">
                <p14:modId xmlns:p14="http://schemas.microsoft.com/office/powerpoint/2010/main" val="2103700732"/>
              </p:ext>
            </p:extLst>
          </p:nvPr>
        </p:nvGraphicFramePr>
        <p:xfrm>
          <a:off x="3838884" y="6901342"/>
          <a:ext cx="2514205" cy="1110444"/>
        </p:xfrm>
        <a:graphic>
          <a:graphicData uri="http://schemas.openxmlformats.org/drawingml/2006/table">
            <a:tbl>
              <a:tblPr/>
              <a:tblGrid>
                <a:gridCol w="677409">
                  <a:extLst>
                    <a:ext uri="{9D8B030D-6E8A-4147-A177-3AD203B41FA5}">
                      <a16:colId xmlns:a16="http://schemas.microsoft.com/office/drawing/2014/main" val="20000"/>
                    </a:ext>
                  </a:extLst>
                </a:gridCol>
                <a:gridCol w="1836796">
                  <a:extLst>
                    <a:ext uri="{9D8B030D-6E8A-4147-A177-3AD203B41FA5}">
                      <a16:colId xmlns:a16="http://schemas.microsoft.com/office/drawing/2014/main" val="20001"/>
                    </a:ext>
                  </a:extLst>
                </a:gridCol>
              </a:tblGrid>
              <a:tr h="185074">
                <a:tc>
                  <a:txBody>
                    <a:bodyPr/>
                    <a:lstStyle/>
                    <a:p>
                      <a:pPr marR="0" indent="0" algn="l" rtl="0">
                        <a:lnSpc>
                          <a:spcPts val="1400"/>
                        </a:lnSpc>
                        <a:spcBef>
                          <a:spcPts val="0"/>
                        </a:spcBef>
                        <a:spcAft>
                          <a:spcPts val="600"/>
                        </a:spcAft>
                      </a:pPr>
                      <a:r>
                        <a:rPr lang="en-GB" sz="800" kern="1400" dirty="0">
                          <a:ln>
                            <a:noFill/>
                          </a:ln>
                          <a:solidFill>
                            <a:srgbClr val="000000"/>
                          </a:solidFill>
                          <a:effectLst/>
                          <a:latin typeface="+mn-lt"/>
                        </a:rPr>
                        <a:t>Author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ts val="1400"/>
                        </a:lnSpc>
                        <a:spcBef>
                          <a:spcPts val="0"/>
                        </a:spcBef>
                        <a:spcAft>
                          <a:spcPts val="600"/>
                        </a:spcAft>
                      </a:pPr>
                      <a:r>
                        <a:rPr lang="en-GB" sz="800" kern="1400" dirty="0">
                          <a:ln>
                            <a:noFill/>
                          </a:ln>
                          <a:solidFill>
                            <a:srgbClr val="000000"/>
                          </a:solidFill>
                          <a:effectLst/>
                          <a:latin typeface="+mn-lt"/>
                        </a:rPr>
                        <a:t>‘time to talk’ team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85074">
                <a:tc>
                  <a:txBody>
                    <a:bodyPr/>
                    <a:lstStyle/>
                    <a:p>
                      <a:pPr marR="0" indent="0" algn="l" rtl="0">
                        <a:lnSpc>
                          <a:spcPts val="1400"/>
                        </a:lnSpc>
                        <a:spcBef>
                          <a:spcPts val="0"/>
                        </a:spcBef>
                        <a:spcAft>
                          <a:spcPts val="600"/>
                        </a:spcAft>
                      </a:pPr>
                      <a:r>
                        <a:rPr lang="en-GB" sz="800" kern="1400" dirty="0">
                          <a:ln>
                            <a:noFill/>
                          </a:ln>
                          <a:solidFill>
                            <a:srgbClr val="000000"/>
                          </a:solidFill>
                          <a:effectLst/>
                          <a:latin typeface="+mn-lt"/>
                        </a:rPr>
                        <a:t>Department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ts val="1400"/>
                        </a:lnSpc>
                        <a:spcBef>
                          <a:spcPts val="0"/>
                        </a:spcBef>
                        <a:spcAft>
                          <a:spcPts val="600"/>
                        </a:spcAft>
                      </a:pPr>
                      <a:r>
                        <a:rPr lang="en-GB" sz="800" kern="1400" dirty="0">
                          <a:ln>
                            <a:noFill/>
                          </a:ln>
                          <a:solidFill>
                            <a:srgbClr val="000000"/>
                          </a:solidFill>
                          <a:effectLst/>
                          <a:latin typeface="+mn-lt"/>
                        </a:rPr>
                        <a:t>Children’s Speech &amp; Language Therapy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85074">
                <a:tc>
                  <a:txBody>
                    <a:bodyPr/>
                    <a:lstStyle/>
                    <a:p>
                      <a:pPr marR="0" indent="0" algn="l" rtl="0">
                        <a:lnSpc>
                          <a:spcPts val="1400"/>
                        </a:lnSpc>
                        <a:spcBef>
                          <a:spcPts val="0"/>
                        </a:spcBef>
                        <a:spcAft>
                          <a:spcPts val="600"/>
                        </a:spcAft>
                      </a:pPr>
                      <a:r>
                        <a:rPr lang="en-GB" sz="800" kern="1400" dirty="0">
                          <a:ln>
                            <a:noFill/>
                          </a:ln>
                          <a:solidFill>
                            <a:srgbClr val="000000"/>
                          </a:solidFill>
                          <a:effectLst/>
                          <a:latin typeface="+mn-lt"/>
                        </a:rPr>
                        <a:t>Published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ts val="1400"/>
                        </a:lnSpc>
                        <a:spcBef>
                          <a:spcPts val="0"/>
                        </a:spcBef>
                        <a:spcAft>
                          <a:spcPts val="600"/>
                        </a:spcAft>
                      </a:pPr>
                      <a:r>
                        <a:rPr lang="en-GB" sz="800" kern="1400" dirty="0">
                          <a:ln>
                            <a:noFill/>
                          </a:ln>
                          <a:solidFill>
                            <a:srgbClr val="000000"/>
                          </a:solidFill>
                          <a:effectLst/>
                          <a:latin typeface="+mn-lt"/>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85074">
                <a:tc>
                  <a:txBody>
                    <a:bodyPr/>
                    <a:lstStyle/>
                    <a:p>
                      <a:pPr marR="0" indent="0" algn="l" rtl="0">
                        <a:lnSpc>
                          <a:spcPts val="1400"/>
                        </a:lnSpc>
                        <a:spcBef>
                          <a:spcPts val="0"/>
                        </a:spcBef>
                        <a:spcAft>
                          <a:spcPts val="600"/>
                        </a:spcAft>
                      </a:pPr>
                      <a:r>
                        <a:rPr lang="en-GB" sz="800" kern="1400" dirty="0">
                          <a:ln>
                            <a:noFill/>
                          </a:ln>
                          <a:solidFill>
                            <a:srgbClr val="000000"/>
                          </a:solidFill>
                          <a:effectLst/>
                          <a:latin typeface="+mn-lt"/>
                        </a:rPr>
                        <a:t>Review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ts val="1400"/>
                        </a:lnSpc>
                        <a:spcBef>
                          <a:spcPts val="0"/>
                        </a:spcBef>
                        <a:spcAft>
                          <a:spcPts val="600"/>
                        </a:spcAft>
                      </a:pPr>
                      <a:r>
                        <a:rPr lang="en-GB" sz="800" kern="1400" dirty="0">
                          <a:ln>
                            <a:noFill/>
                          </a:ln>
                          <a:solidFill>
                            <a:srgbClr val="000000"/>
                          </a:solidFill>
                          <a:effectLst/>
                          <a:latin typeface="+mn-lt"/>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85074">
                <a:tc>
                  <a:txBody>
                    <a:bodyPr/>
                    <a:lstStyle/>
                    <a:p>
                      <a:pPr marR="0" indent="0" algn="l" rtl="0">
                        <a:lnSpc>
                          <a:spcPts val="1400"/>
                        </a:lnSpc>
                        <a:spcBef>
                          <a:spcPts val="0"/>
                        </a:spcBef>
                        <a:spcAft>
                          <a:spcPts val="600"/>
                        </a:spcAft>
                      </a:pPr>
                      <a:r>
                        <a:rPr lang="en-GB" sz="800" kern="1400">
                          <a:ln>
                            <a:noFill/>
                          </a:ln>
                          <a:solidFill>
                            <a:srgbClr val="000000"/>
                          </a:solidFill>
                          <a:effectLst/>
                          <a:latin typeface="+mn-lt"/>
                        </a:rPr>
                        <a:t>Version No.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ts val="1400"/>
                        </a:lnSpc>
                        <a:spcBef>
                          <a:spcPts val="0"/>
                        </a:spcBef>
                        <a:spcAft>
                          <a:spcPts val="600"/>
                        </a:spcAft>
                      </a:pPr>
                      <a:r>
                        <a:rPr lang="en-GB" sz="800" kern="1400" dirty="0">
                          <a:ln>
                            <a:noFill/>
                          </a:ln>
                          <a:solidFill>
                            <a:srgbClr val="000000"/>
                          </a:solidFill>
                          <a:effectLst/>
                          <a:latin typeface="+mn-lt"/>
                        </a:rPr>
                        <a:t> 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85074">
                <a:tc>
                  <a:txBody>
                    <a:bodyPr/>
                    <a:lstStyle/>
                    <a:p>
                      <a:pPr marR="0" indent="0" algn="l" rtl="0">
                        <a:lnSpc>
                          <a:spcPts val="1400"/>
                        </a:lnSpc>
                        <a:spcBef>
                          <a:spcPts val="0"/>
                        </a:spcBef>
                        <a:spcAft>
                          <a:spcPts val="600"/>
                        </a:spcAft>
                      </a:pPr>
                      <a:r>
                        <a:rPr lang="en-GB" sz="800" kern="1400" dirty="0">
                          <a:ln>
                            <a:noFill/>
                          </a:ln>
                          <a:solidFill>
                            <a:srgbClr val="000000"/>
                          </a:solidFill>
                          <a:effectLst/>
                          <a:latin typeface="+mn-lt"/>
                        </a:rPr>
                        <a:t>SWH No.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ts val="1400"/>
                        </a:lnSpc>
                        <a:spcBef>
                          <a:spcPts val="0"/>
                        </a:spcBef>
                        <a:spcAft>
                          <a:spcPts val="600"/>
                        </a:spcAft>
                      </a:pPr>
                      <a:r>
                        <a:rPr lang="en-GB" sz="800" kern="1400" dirty="0">
                          <a:ln>
                            <a:noFill/>
                          </a:ln>
                          <a:solidFill>
                            <a:srgbClr val="000000"/>
                          </a:solidFill>
                          <a:effectLst/>
                          <a:latin typeface="+mn-lt"/>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18" name="Rectangle: Rounded Corners 17">
            <a:extLst>
              <a:ext uri="{FF2B5EF4-FFF2-40B4-BE49-F238E27FC236}">
                <a16:creationId xmlns:a16="http://schemas.microsoft.com/office/drawing/2014/main" id="{9D087D90-F483-4EE6-7B45-0CBE8D66F67D}"/>
              </a:ext>
            </a:extLst>
          </p:cNvPr>
          <p:cNvSpPr/>
          <p:nvPr/>
        </p:nvSpPr>
        <p:spPr>
          <a:xfrm>
            <a:off x="378578" y="6733617"/>
            <a:ext cx="6125398" cy="1455602"/>
          </a:xfrm>
          <a:prstGeom prst="roundRect">
            <a:avLst>
              <a:gd name="adj" fmla="val 7110"/>
            </a:avLst>
          </a:prstGeom>
          <a:noFill/>
          <a:ln w="38100">
            <a:solidFill>
              <a:srgbClr val="3D61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rgbClr val="3D618D"/>
              </a:solidFill>
              <a:latin typeface="Century Gothic" panose="020B0502020202020204" pitchFamily="34" charset="0"/>
            </a:endParaRPr>
          </a:p>
          <a:p>
            <a:endParaRPr lang="en-GB" sz="1000" dirty="0">
              <a:solidFill>
                <a:srgbClr val="3D618D"/>
              </a:solidFill>
              <a:latin typeface="Century Gothic" panose="020B0502020202020204" pitchFamily="34" charset="0"/>
            </a:endParaRPr>
          </a:p>
          <a:p>
            <a:endParaRPr lang="en-GB" sz="900" dirty="0">
              <a:solidFill>
                <a:srgbClr val="3D618D"/>
              </a:solidFill>
              <a:latin typeface="Century Gothic" panose="020B0502020202020204" pitchFamily="34" charset="0"/>
            </a:endParaRPr>
          </a:p>
        </p:txBody>
      </p:sp>
      <p:sp>
        <p:nvSpPr>
          <p:cNvPr id="19" name="TextBox 18">
            <a:extLst>
              <a:ext uri="{FF2B5EF4-FFF2-40B4-BE49-F238E27FC236}">
                <a16:creationId xmlns:a16="http://schemas.microsoft.com/office/drawing/2014/main" id="{C1E99972-E763-E0AF-3AEB-1527A854DACB}"/>
              </a:ext>
            </a:extLst>
          </p:cNvPr>
          <p:cNvSpPr txBox="1"/>
          <p:nvPr/>
        </p:nvSpPr>
        <p:spPr>
          <a:xfrm>
            <a:off x="509457" y="6818466"/>
            <a:ext cx="3352681" cy="1277273"/>
          </a:xfrm>
          <a:prstGeom prst="rect">
            <a:avLst/>
          </a:prstGeom>
          <a:noFill/>
        </p:spPr>
        <p:txBody>
          <a:bodyPr wrap="square" rtlCol="0">
            <a:spAutoFit/>
          </a:bodyPr>
          <a:lstStyle/>
          <a:p>
            <a:r>
              <a:rPr lang="en-GB" sz="1100" dirty="0">
                <a:effectLst/>
                <a:latin typeface="Century Gothic" panose="020B0502020202020204" pitchFamily="34" charset="0"/>
                <a:ea typeface="Calibri" panose="020F0502020204030204" pitchFamily="34" charset="0"/>
                <a:cs typeface="Times New Roman" panose="02020603050405020304" pitchFamily="18" charset="0"/>
              </a:rPr>
              <a:t>As a service, we aim to provide fair and equal access to all experiences, backgrounds and differences. If you feel we can make reasonable adjustments to support you with accessing our material, please speak to the person sharing this information with you or contact the team using the details above.</a:t>
            </a:r>
          </a:p>
        </p:txBody>
      </p:sp>
      <p:sp>
        <p:nvSpPr>
          <p:cNvPr id="21" name="TextBox 20">
            <a:extLst>
              <a:ext uri="{FF2B5EF4-FFF2-40B4-BE49-F238E27FC236}">
                <a16:creationId xmlns:a16="http://schemas.microsoft.com/office/drawing/2014/main" id="{80288629-6337-4D73-D6C8-D84162B3004A}"/>
              </a:ext>
            </a:extLst>
          </p:cNvPr>
          <p:cNvSpPr txBox="1"/>
          <p:nvPr/>
        </p:nvSpPr>
        <p:spPr>
          <a:xfrm>
            <a:off x="214550" y="8316475"/>
            <a:ext cx="6426560" cy="400110"/>
          </a:xfrm>
          <a:prstGeom prst="rect">
            <a:avLst/>
          </a:prstGeom>
          <a:solidFill>
            <a:srgbClr val="EAF4E4"/>
          </a:solidFill>
        </p:spPr>
        <p:txBody>
          <a:bodyPr wrap="square" rtlCol="0">
            <a:spAutoFit/>
          </a:bodyPr>
          <a:lstStyle/>
          <a:p>
            <a:pPr algn="ctr"/>
            <a:r>
              <a:rPr lang="en-GB" sz="1000" dirty="0">
                <a:latin typeface="Century Gothic" panose="020B0502020202020204" pitchFamily="34" charset="0"/>
              </a:rPr>
              <a:t>Images created for SWFT, Speech &amp; Language Therapy department by: Alice Goode, </a:t>
            </a:r>
          </a:p>
          <a:p>
            <a:pPr algn="ctr"/>
            <a:r>
              <a:rPr lang="en-GB" sz="1000" dirty="0">
                <a:latin typeface="Century Gothic" panose="020B0502020202020204" pitchFamily="34" charset="0"/>
              </a:rPr>
              <a:t>creating as: Lythop Art  Please do not duplicate without permission.</a:t>
            </a:r>
          </a:p>
        </p:txBody>
      </p:sp>
      <p:pic>
        <p:nvPicPr>
          <p:cNvPr id="22" name="Picture 21" descr="A qr code on a black background&#10;&#10;Description automatically generated">
            <a:extLst>
              <a:ext uri="{FF2B5EF4-FFF2-40B4-BE49-F238E27FC236}">
                <a16:creationId xmlns:a16="http://schemas.microsoft.com/office/drawing/2014/main" id="{CA1BAA61-82A9-1001-C562-0F2A0C4809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3937" y="4795636"/>
            <a:ext cx="1504663" cy="1207492"/>
          </a:xfrm>
          <a:prstGeom prst="rect">
            <a:avLst/>
          </a:prstGeom>
        </p:spPr>
      </p:pic>
      <p:pic>
        <p:nvPicPr>
          <p:cNvPr id="23" name="Picture 8" descr="Logo jpeg with trademark">
            <a:extLst>
              <a:ext uri="{FF2B5EF4-FFF2-40B4-BE49-F238E27FC236}">
                <a16:creationId xmlns:a16="http://schemas.microsoft.com/office/drawing/2014/main" id="{3A249D25-7A7A-0084-C85C-E331390BBB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8897" y="8878080"/>
            <a:ext cx="1342565" cy="71347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7" descr="See the source image">
            <a:extLst>
              <a:ext uri="{FF2B5EF4-FFF2-40B4-BE49-F238E27FC236}">
                <a16:creationId xmlns:a16="http://schemas.microsoft.com/office/drawing/2014/main" id="{0948AD23-8B7D-D24F-179C-569CE3DE2A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9759" b="19757"/>
          <a:stretch>
            <a:fillRect/>
          </a:stretch>
        </p:blipFill>
        <p:spPr bwMode="auto">
          <a:xfrm>
            <a:off x="3167570" y="8893599"/>
            <a:ext cx="1701799" cy="63632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Graphical user interface&#10;&#10;Description automatically generated">
            <a:extLst>
              <a:ext uri="{FF2B5EF4-FFF2-40B4-BE49-F238E27FC236}">
                <a16:creationId xmlns:a16="http://schemas.microsoft.com/office/drawing/2014/main" id="{20B36266-3FE7-08A1-17E1-90EBBA157B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43535" y="8803139"/>
            <a:ext cx="1623695" cy="790575"/>
          </a:xfrm>
          <a:prstGeom prst="rect">
            <a:avLst/>
          </a:prstGeom>
        </p:spPr>
      </p:pic>
      <p:pic>
        <p:nvPicPr>
          <p:cNvPr id="28" name="Picture 2" descr="Warwickshire Bear redesigned for a new generation – Warwickshire County ...">
            <a:extLst>
              <a:ext uri="{FF2B5EF4-FFF2-40B4-BE49-F238E27FC236}">
                <a16:creationId xmlns:a16="http://schemas.microsoft.com/office/drawing/2014/main" id="{AF1DE82A-284A-0FEF-6BCC-6553832F713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7153" y="8799777"/>
            <a:ext cx="797839" cy="797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68813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1931</TotalTime>
  <Words>737</Words>
  <Application>Microsoft Office PowerPoint</Application>
  <PresentationFormat>A4 Paper (210x297 mm)</PresentationFormat>
  <Paragraphs>69</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Goode Alice (RJC) Time to Talk Speech and Language Therapist South Warks UFT</dc:creator>
  <cp:lastModifiedBy>Goode Alice (RJC) Time to Talk Speech and Language Therapist South Warks UFT</cp:lastModifiedBy>
  <cp:revision>56</cp:revision>
  <dcterms:created xsi:type="dcterms:W3CDTF">2023-01-11T14:47:09Z</dcterms:created>
  <dcterms:modified xsi:type="dcterms:W3CDTF">2024-11-06T10:20:15Z</dcterms:modified>
</cp:coreProperties>
</file>